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1" r:id="rId3"/>
    <p:sldId id="258" r:id="rId4"/>
    <p:sldId id="272" r:id="rId5"/>
    <p:sldId id="263" r:id="rId6"/>
    <p:sldId id="265" r:id="rId7"/>
    <p:sldId id="266" r:id="rId8"/>
    <p:sldId id="267" r:id="rId9"/>
    <p:sldId id="269" r:id="rId10"/>
    <p:sldId id="308" r:id="rId11"/>
    <p:sldId id="306" r:id="rId12"/>
    <p:sldId id="270" r:id="rId13"/>
    <p:sldId id="314" r:id="rId14"/>
    <p:sldId id="274" r:id="rId15"/>
    <p:sldId id="271" r:id="rId16"/>
    <p:sldId id="289" r:id="rId17"/>
    <p:sldId id="259" r:id="rId18"/>
    <p:sldId id="291" r:id="rId19"/>
    <p:sldId id="292" r:id="rId20"/>
    <p:sldId id="293" r:id="rId21"/>
    <p:sldId id="273" r:id="rId22"/>
  </p:sldIdLst>
  <p:sldSz cx="9144000" cy="6858000" type="screen4x3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1474" y="29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2863" y="0"/>
            <a:ext cx="2946400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0ACCF-A33D-420F-83D7-AC4F05F1AA5E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2863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FEBFC-7EEB-4129-8C72-E9A4E81BF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15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7035" cy="4936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2" y="2"/>
            <a:ext cx="2947035" cy="4936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7DF2A-9226-43BC-AD68-21C4CE7C0963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689515"/>
            <a:ext cx="544068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7035" cy="4936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2" y="9377316"/>
            <a:ext cx="2947035" cy="4936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AFF2-7E88-43FC-9A88-A8D9A7558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9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52250" y="9379031"/>
            <a:ext cx="2948609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587" tIns="46795" rIns="93587" bIns="46795" anchor="b"/>
          <a:lstStyle/>
          <a:p>
            <a:pPr algn="r" defTabSz="936260"/>
            <a:fld id="{42C04664-7889-4E59-B95A-79EA7203F044}" type="slidenum">
              <a:rPr lang="ru-RU" sz="1200">
                <a:latin typeface="Arial Unicode MS" pitchFamily="34" charset="-128"/>
              </a:rPr>
              <a:pPr algn="r" defTabSz="936260"/>
              <a:t>1</a:t>
            </a:fld>
            <a:endParaRPr lang="ru-RU" sz="1200">
              <a:latin typeface="Arial Unicode MS" pitchFamily="34" charset="-128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3501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652" indent="-231652" algn="ctr" eaLnBrk="1" hangingPunct="1">
              <a:spcBef>
                <a:spcPct val="0"/>
              </a:spcBef>
            </a:pPr>
            <a:endParaRPr lang="ru-R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52250" y="9379031"/>
            <a:ext cx="2948609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587" tIns="46795" rIns="93587" bIns="46795" anchor="b"/>
          <a:lstStyle/>
          <a:p>
            <a:pPr algn="r" defTabSz="936260"/>
            <a:fld id="{42C04664-7889-4E59-B95A-79EA7203F044}" type="slidenum">
              <a:rPr lang="ru-RU" sz="1200">
                <a:latin typeface="Arial Unicode MS" pitchFamily="34" charset="-128"/>
              </a:rPr>
              <a:pPr algn="r" defTabSz="936260"/>
              <a:t>14</a:t>
            </a:fld>
            <a:endParaRPr lang="ru-RU" sz="1200">
              <a:latin typeface="Arial Unicode MS" pitchFamily="34" charset="-128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3501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652" indent="-231652" algn="ctr" eaLnBrk="1" hangingPunct="1">
              <a:spcBef>
                <a:spcPct val="0"/>
              </a:spcBef>
            </a:pPr>
            <a:endParaRPr lang="ru-R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4CD90-C19E-479C-90AD-B6BCCAE080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25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52250" y="9379031"/>
            <a:ext cx="2948609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587" tIns="46795" rIns="93587" bIns="46795" anchor="b"/>
          <a:lstStyle/>
          <a:p>
            <a:pPr algn="r" defTabSz="936260"/>
            <a:fld id="{42C04664-7889-4E59-B95A-79EA7203F044}" type="slidenum">
              <a:rPr lang="ru-RU" sz="1200">
                <a:latin typeface="Arial Unicode MS" pitchFamily="34" charset="-128"/>
              </a:rPr>
              <a:pPr algn="r" defTabSz="936260"/>
              <a:t>16</a:t>
            </a:fld>
            <a:endParaRPr lang="ru-RU" sz="1200">
              <a:latin typeface="Arial Unicode MS" pitchFamily="34" charset="-128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3501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652" indent="-231652" algn="ctr" eaLnBrk="1" hangingPunct="1">
              <a:spcBef>
                <a:spcPct val="0"/>
              </a:spcBef>
            </a:pPr>
            <a:endParaRPr lang="ru-R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52250" y="9379031"/>
            <a:ext cx="2948609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587" tIns="46795" rIns="93587" bIns="46795" anchor="b"/>
          <a:lstStyle/>
          <a:p>
            <a:pPr algn="r" defTabSz="936260"/>
            <a:fld id="{42C04664-7889-4E59-B95A-79EA7203F044}" type="slidenum">
              <a:rPr lang="ru-RU" sz="1200">
                <a:latin typeface="Arial Unicode MS" pitchFamily="34" charset="-128"/>
              </a:rPr>
              <a:pPr algn="r" defTabSz="936260"/>
              <a:t>17</a:t>
            </a:fld>
            <a:endParaRPr lang="ru-RU" sz="1200">
              <a:latin typeface="Arial Unicode MS" pitchFamily="34" charset="-128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3501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652" indent="-231652" algn="ctr" eaLnBrk="1" hangingPunct="1">
              <a:spcBef>
                <a:spcPct val="0"/>
              </a:spcBef>
            </a:pPr>
            <a:endParaRPr lang="ru-R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52250" y="9379031"/>
            <a:ext cx="2948609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587" tIns="46795" rIns="93587" bIns="46795" anchor="b"/>
          <a:lstStyle/>
          <a:p>
            <a:pPr algn="r" defTabSz="936260"/>
            <a:fld id="{42C04664-7889-4E59-B95A-79EA7203F044}" type="slidenum">
              <a:rPr lang="ru-RU" sz="1200">
                <a:latin typeface="Arial Unicode MS" pitchFamily="34" charset="-128"/>
              </a:rPr>
              <a:pPr algn="r" defTabSz="936260"/>
              <a:t>18</a:t>
            </a:fld>
            <a:endParaRPr lang="ru-RU" sz="1200">
              <a:latin typeface="Arial Unicode MS" pitchFamily="34" charset="-128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3501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652" indent="-231652" algn="ctr" eaLnBrk="1" hangingPunct="1">
              <a:spcBef>
                <a:spcPct val="0"/>
              </a:spcBef>
            </a:pPr>
            <a:endParaRPr lang="ru-R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4CD90-C19E-479C-90AD-B6BCCAE0800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25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4CD90-C19E-479C-90AD-B6BCCAE0800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25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52250" y="9379031"/>
            <a:ext cx="2948609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587" tIns="46795" rIns="93587" bIns="46795" anchor="b"/>
          <a:lstStyle/>
          <a:p>
            <a:pPr algn="r" defTabSz="936260"/>
            <a:fld id="{42C04664-7889-4E59-B95A-79EA7203F044}" type="slidenum">
              <a:rPr lang="ru-RU" sz="1200">
                <a:latin typeface="Arial Unicode MS" pitchFamily="34" charset="-128"/>
              </a:rPr>
              <a:pPr algn="r" defTabSz="936260"/>
              <a:t>21</a:t>
            </a:fld>
            <a:endParaRPr lang="ru-RU" sz="1200">
              <a:latin typeface="Arial Unicode MS" pitchFamily="34" charset="-128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3501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652" indent="-231652" algn="ctr" eaLnBrk="1" hangingPunct="1">
              <a:spcBef>
                <a:spcPct val="0"/>
              </a:spcBef>
            </a:pPr>
            <a:endParaRPr lang="ru-R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52250" y="9379031"/>
            <a:ext cx="2948609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587" tIns="46795" rIns="93587" bIns="46795" anchor="b"/>
          <a:lstStyle/>
          <a:p>
            <a:pPr algn="r" defTabSz="936260"/>
            <a:fld id="{42C04664-7889-4E59-B95A-79EA7203F044}" type="slidenum">
              <a:rPr lang="ru-RU" sz="1200">
                <a:latin typeface="Arial Unicode MS" pitchFamily="34" charset="-128"/>
              </a:rPr>
              <a:pPr algn="r" defTabSz="936260"/>
              <a:t>2</a:t>
            </a:fld>
            <a:endParaRPr lang="ru-RU" sz="1200">
              <a:latin typeface="Arial Unicode MS" pitchFamily="34" charset="-128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3501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652" indent="-231652" algn="ctr" eaLnBrk="1" hangingPunct="1">
              <a:spcBef>
                <a:spcPct val="0"/>
              </a:spcBef>
            </a:pPr>
            <a:endParaRPr lang="ru-R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52250" y="9379031"/>
            <a:ext cx="2948609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587" tIns="46795" rIns="93587" bIns="46795" anchor="b"/>
          <a:lstStyle/>
          <a:p>
            <a:pPr algn="r" defTabSz="936260"/>
            <a:fld id="{42C04664-7889-4E59-B95A-79EA7203F044}" type="slidenum">
              <a:rPr lang="ru-RU" sz="1200">
                <a:latin typeface="Arial Unicode MS" pitchFamily="34" charset="-128"/>
              </a:rPr>
              <a:pPr algn="r" defTabSz="936260"/>
              <a:t>3</a:t>
            </a:fld>
            <a:endParaRPr lang="ru-RU" sz="1200">
              <a:latin typeface="Arial Unicode MS" pitchFamily="34" charset="-128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3501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652" indent="-231652" algn="ctr" eaLnBrk="1" hangingPunct="1">
              <a:spcBef>
                <a:spcPct val="0"/>
              </a:spcBef>
            </a:pPr>
            <a:endParaRPr lang="ru-R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52250" y="9379031"/>
            <a:ext cx="2948609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587" tIns="46795" rIns="93587" bIns="46795" anchor="b"/>
          <a:lstStyle/>
          <a:p>
            <a:pPr algn="r" defTabSz="936260"/>
            <a:fld id="{42C04664-7889-4E59-B95A-79EA7203F044}" type="slidenum">
              <a:rPr lang="ru-RU" sz="1200">
                <a:latin typeface="Arial Unicode MS" pitchFamily="34" charset="-128"/>
              </a:rPr>
              <a:pPr algn="r" defTabSz="936260"/>
              <a:t>4</a:t>
            </a:fld>
            <a:endParaRPr lang="ru-RU" sz="1200">
              <a:latin typeface="Arial Unicode MS" pitchFamily="34" charset="-128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3501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652" indent="-231652" algn="ctr" eaLnBrk="1" hangingPunct="1">
              <a:spcBef>
                <a:spcPct val="0"/>
              </a:spcBef>
            </a:pPr>
            <a:endParaRPr lang="ru-RU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4CD90-C19E-479C-90AD-B6BCCAE080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0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4CD90-C19E-479C-90AD-B6BCCAE080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25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53075" y="9379031"/>
            <a:ext cx="2947776" cy="49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13" tIns="45757" rIns="91513" bIns="45757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CEA8EC-F8AC-478F-BBED-67C3FEBC69A9}" type="slidenum">
              <a:rPr lang="ru-RU" altLang="ru-RU">
                <a:latin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>
              <a:latin typeface="Arial Unicode MS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altLang="ru-RU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53075" y="9379031"/>
            <a:ext cx="2947776" cy="49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13" tIns="45757" rIns="91513" bIns="45757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D4A90-388C-4409-930A-FCFA412DAF43}" type="slidenum">
              <a:rPr lang="ru-RU" altLang="ru-RU">
                <a:latin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>
              <a:latin typeface="Arial Unicode MS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altLang="ru-RU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4CD90-C19E-479C-90AD-B6BCCAE080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2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F53C-B13E-4E4F-81AE-4D46D2B9D2C9}" type="datetime1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CBAA-F782-45E3-B0D7-A5DC3ECB0A6E}" type="datetime1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342D-2BC3-4A70-9E68-7B697F15FEB5}" type="datetime1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351A-DEEE-423D-921D-02788DE08660}" type="datetime1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637A-BD4C-44A4-92AF-B3346750A8A0}" type="datetime1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47A9-50F8-423F-93CF-ED67CEF07629}" type="datetime1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E32C-C207-4249-93E5-1D807EF163BA}" type="datetime1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6E6E-7399-4E13-A899-2BCE0BE8FC6A}" type="datetime1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32DD-C896-4E9B-8F5D-86ECE1F54894}" type="datetime1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8214-EC1C-47A6-B4FA-121D9119A5F5}" type="datetime1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0A29-0C5E-4A41-B67A-89A89512E304}" type="datetime1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D6CB5-E9FC-4757-9A7E-7C893038D6A1}" type="datetime1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DE489-C310-44AE-A5E8-1CE22FAB2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956376" y="6453336"/>
            <a:ext cx="1152128" cy="35242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7" name="Text Box 175"/>
          <p:cNvSpPr txBox="1">
            <a:spLocks noChangeArrowheads="1"/>
          </p:cNvSpPr>
          <p:nvPr/>
        </p:nvSpPr>
        <p:spPr bwMode="auto">
          <a:xfrm>
            <a:off x="0" y="542925"/>
            <a:ext cx="91440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65000"/>
              </a:spcBef>
            </a:pPr>
            <a:endParaRPr lang="ru-RU" altLang="ru-RU" sz="2400" b="1" dirty="0">
              <a:solidFill>
                <a:srgbClr val="514185"/>
              </a:solidFill>
              <a:latin typeface="Arial Narrow" pitchFamily="34" charset="0"/>
              <a:cs typeface="+mn-cs"/>
            </a:endParaRPr>
          </a:p>
          <a:p>
            <a:pPr algn="ctr" eaLnBrk="1" hangingPunct="1">
              <a:lnSpc>
                <a:spcPct val="150000"/>
              </a:lnSpc>
              <a:spcBef>
                <a:spcPct val="65000"/>
              </a:spcBef>
            </a:pPr>
            <a:r>
              <a:rPr lang="ru-RU" altLang="ru-RU" sz="3200" b="1" dirty="0" smtClean="0">
                <a:solidFill>
                  <a:srgbClr val="514185"/>
                </a:solidFill>
                <a:latin typeface="Arial Narrow" pitchFamily="34" charset="0"/>
                <a:cs typeface="+mn-cs"/>
              </a:rPr>
              <a:t>О  реализации</a:t>
            </a:r>
          </a:p>
          <a:p>
            <a:pPr algn="ctr" eaLnBrk="1" hangingPunct="1">
              <a:lnSpc>
                <a:spcPct val="150000"/>
              </a:lnSpc>
              <a:spcBef>
                <a:spcPct val="65000"/>
              </a:spcBef>
            </a:pPr>
            <a:r>
              <a:rPr lang="ru-RU" altLang="ru-RU" sz="3200" b="1" dirty="0" smtClean="0">
                <a:solidFill>
                  <a:srgbClr val="514185"/>
                </a:solidFill>
                <a:latin typeface="Arial Narrow" pitchFamily="34" charset="0"/>
                <a:cs typeface="+mn-cs"/>
              </a:rPr>
              <a:t> Федерального закона «О Российской академии наук, реорганизации государственных академий наук и внесении изменений в отдельные законодательные акты Российской Федерации»</a:t>
            </a:r>
            <a:endParaRPr lang="ru-RU" altLang="ru-RU" sz="3200" b="1" dirty="0">
              <a:solidFill>
                <a:srgbClr val="514185"/>
              </a:solidFill>
              <a:latin typeface="Arial Narrow" pitchFamily="34" charset="0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65000"/>
              </a:spcBef>
            </a:pPr>
            <a:endParaRPr lang="ru-RU" altLang="ru-RU" sz="2400" b="1" dirty="0" smtClean="0">
              <a:solidFill>
                <a:srgbClr val="514185"/>
              </a:solidFill>
              <a:latin typeface="Arial Narrow" pitchFamily="34" charset="0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65000"/>
              </a:spcBef>
            </a:pPr>
            <a:r>
              <a:rPr lang="ru-RU" altLang="ru-RU" sz="2400" b="1" smtClean="0">
                <a:solidFill>
                  <a:srgbClr val="514185"/>
                </a:solidFill>
                <a:latin typeface="Arial Narrow" pitchFamily="34" charset="0"/>
                <a:cs typeface="+mn-cs"/>
              </a:rPr>
              <a:t>24</a:t>
            </a:r>
            <a:r>
              <a:rPr lang="ru-RU" altLang="ru-RU" sz="2400" b="1" smtClean="0">
                <a:solidFill>
                  <a:srgbClr val="514185"/>
                </a:solidFill>
                <a:latin typeface="Arial Narrow" pitchFamily="34" charset="0"/>
                <a:cs typeface="+mn-cs"/>
              </a:rPr>
              <a:t> </a:t>
            </a:r>
            <a:r>
              <a:rPr lang="ru-RU" altLang="ru-RU" sz="2400" b="1" dirty="0" smtClean="0">
                <a:solidFill>
                  <a:srgbClr val="514185"/>
                </a:solidFill>
                <a:latin typeface="Arial Narrow" pitchFamily="34" charset="0"/>
                <a:cs typeface="+mn-cs"/>
              </a:rPr>
              <a:t>декабря 2013 г.</a:t>
            </a:r>
          </a:p>
        </p:txBody>
      </p:sp>
    </p:spTree>
    <p:extLst>
      <p:ext uri="{BB962C8B-B14F-4D97-AF65-F5344CB8AC3E}">
        <p14:creationId xmlns:p14="http://schemas.microsoft.com/office/powerpoint/2010/main" val="28434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/>
          </p:cNvSpPr>
          <p:nvPr/>
        </p:nvSpPr>
        <p:spPr bwMode="auto">
          <a:xfrm>
            <a:off x="514350" y="1484313"/>
            <a:ext cx="82296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>
            <a:lvl1pPr eaLnBrk="0" hangingPunct="0">
              <a:spcBef>
                <a:spcPct val="20000"/>
              </a:spcBef>
              <a:buFont typeface="Symbol" pitchFamily="18" charset="2"/>
              <a:buChar char="-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514185"/>
              </a:solidFill>
              <a:latin typeface="Arial Narrow" pitchFamily="34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79388" y="1123950"/>
            <a:ext cx="8785225" cy="5257378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b"/>
          <a:lstStyle>
            <a:lvl1pPr marL="609600" indent="-609600" eaLnBrk="0" hangingPunct="0">
              <a:spcBef>
                <a:spcPct val="20000"/>
              </a:spcBef>
              <a:buFont typeface="Symbol" pitchFamily="18" charset="2"/>
              <a:buChar char="-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•"/>
            </a:pPr>
            <a:endParaRPr lang="ru-RU" altLang="ru-RU" sz="2000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7799"/>
            <a:ext cx="1598577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bg2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835150" y="1196975"/>
            <a:ext cx="6908800" cy="4176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 eaLnBrk="0" hangingPunct="0">
              <a:spcBef>
                <a:spcPct val="20000"/>
              </a:spcBef>
              <a:buFont typeface="Symbol" pitchFamily="18" charset="2"/>
              <a:buChar char="-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0066"/>
              </a:solidFill>
              <a:latin typeface="Arial Narrow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6151" name="Прямоугольник 1"/>
          <p:cNvSpPr>
            <a:spLocks noChangeArrowheads="1"/>
          </p:cNvSpPr>
          <p:nvPr/>
        </p:nvSpPr>
        <p:spPr bwMode="auto">
          <a:xfrm>
            <a:off x="2051050" y="1268413"/>
            <a:ext cx="64087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Symbol" pitchFamily="18" charset="2"/>
              <a:buChar char="-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</a:rPr>
              <a:t>Статья 69.2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Arial Narrow" pitchFamily="34" charset="0"/>
              </a:rPr>
              <a:t>……..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Arial Narrow" pitchFamily="34" charset="0"/>
              </a:rPr>
              <a:t>3. Государственное (муниципальное) задание на оказание государственных (муниципальных) услуг (выполнение работ) федеральными учреждениями, учреждениями субъекта Российской Федерации, муниципальными учреждениями формируется </a:t>
            </a:r>
            <a:r>
              <a:rPr lang="ru-RU" altLang="ru-RU" sz="1600" b="1" dirty="0">
                <a:solidFill>
                  <a:srgbClr val="C00000"/>
                </a:solidFill>
                <a:latin typeface="Arial Narrow" pitchFamily="34" charset="0"/>
              </a:rPr>
              <a:t>в соответствии с ведомственным перечнем государственных (муниципальных) услуг и работ</a:t>
            </a:r>
            <a:r>
              <a:rPr lang="ru-RU" altLang="ru-RU" sz="1600" dirty="0">
                <a:solidFill>
                  <a:srgbClr val="002060"/>
                </a:solidFill>
                <a:latin typeface="Arial Narrow" pitchFamily="34" charset="0"/>
              </a:rPr>
              <a:t>, оказываемых (выполняемых) государственными (муниципальными) учреждениями в качестве основных видов деятельности.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Arial Narrow" pitchFamily="34" charset="0"/>
              </a:rPr>
              <a:t>……..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Arial Narrow" pitchFamily="34" charset="0"/>
              </a:rPr>
              <a:t>3.1. Ведомственные перечни государственных (муниципальных) услуг и работ формируются и </a:t>
            </a:r>
            <a:r>
              <a:rPr lang="ru-RU" altLang="ru-RU" sz="1600" b="1" dirty="0">
                <a:solidFill>
                  <a:srgbClr val="C00000"/>
                </a:solidFill>
                <a:latin typeface="Arial Narrow" pitchFamily="34" charset="0"/>
              </a:rPr>
              <a:t>ведутся в соответствии с базовыми (отраслевыми) перечнями государственных и муниципальных услуг и работ.</a:t>
            </a:r>
            <a:endParaRPr lang="ru-RU" altLang="ru-RU" sz="1600" dirty="0">
              <a:solidFill>
                <a:srgbClr val="002060"/>
              </a:solidFill>
              <a:latin typeface="Arial Narrow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152" name="TextBox 2"/>
          <p:cNvSpPr txBox="1">
            <a:spLocks noChangeArrowheads="1"/>
          </p:cNvSpPr>
          <p:nvPr/>
        </p:nvSpPr>
        <p:spPr bwMode="auto">
          <a:xfrm>
            <a:off x="444500" y="4799013"/>
            <a:ext cx="124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Symbol" pitchFamily="18" charset="2"/>
              <a:buChar char="-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Narrow" pitchFamily="34" charset="0"/>
              </a:rPr>
              <a:t>В ред. ФЗ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Narrow" pitchFamily="34" charset="0"/>
              </a:rPr>
              <a:t>№ 252-ФЗ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09588" y="5445224"/>
            <a:ext cx="8239125" cy="863600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397" tIns="45698" rIns="91397" bIns="456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Будет сформирован единый подход к определению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аналогичных государственных (муниципальных) услуг и работ </a:t>
            </a:r>
          </a:p>
        </p:txBody>
      </p:sp>
      <p:sp>
        <p:nvSpPr>
          <p:cNvPr id="6154" name="Rectangle 2"/>
          <p:cNvSpPr txBox="1">
            <a:spLocks noChangeArrowheads="1"/>
          </p:cNvSpPr>
          <p:nvPr/>
        </p:nvSpPr>
        <p:spPr bwMode="auto">
          <a:xfrm>
            <a:off x="287338" y="476250"/>
            <a:ext cx="85693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eaLnBrk="0" hangingPunct="0">
              <a:spcBef>
                <a:spcPct val="20000"/>
              </a:spcBef>
              <a:buFont typeface="Symbol" pitchFamily="18" charset="2"/>
              <a:buChar char="-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altLang="ru-RU" sz="2200" b="1" dirty="0">
                <a:solidFill>
                  <a:srgbClr val="5D466E"/>
                </a:solidFill>
                <a:latin typeface="Arial Narrow" pitchFamily="34" charset="0"/>
              </a:rPr>
              <a:t>Формирование Сводного перечня государственных  и муниципальных услуг и работ 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/>
          </p:cNvSpPr>
          <p:nvPr/>
        </p:nvSpPr>
        <p:spPr bwMode="auto">
          <a:xfrm>
            <a:off x="514350" y="2060575"/>
            <a:ext cx="82296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>
            <a:lvl1pPr eaLnBrk="0" hangingPunct="0">
              <a:spcBef>
                <a:spcPct val="20000"/>
              </a:spcBef>
              <a:buFont typeface="Symbol" pitchFamily="18" charset="2"/>
              <a:buChar char="-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514185"/>
              </a:solidFill>
              <a:latin typeface="Arial Narrow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79388" y="1246188"/>
            <a:ext cx="8785225" cy="52070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b"/>
          <a:lstStyle>
            <a:lvl1pPr marL="609600" indent="-609600" eaLnBrk="0" hangingPunct="0">
              <a:spcBef>
                <a:spcPct val="20000"/>
              </a:spcBef>
              <a:buFont typeface="Symbol" pitchFamily="18" charset="2"/>
              <a:buChar char="-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•"/>
            </a:pPr>
            <a:endParaRPr lang="ru-RU" altLang="ru-RU" sz="200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477238" y="476250"/>
            <a:ext cx="63546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Symbol" pitchFamily="18" charset="2"/>
              <a:buChar char="-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5D466E"/>
                </a:solidFill>
                <a:latin typeface="Arial Narrow" pitchFamily="34" charset="0"/>
              </a:rPr>
              <a:t>Нормативные затраты на оказание государственных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5D466E"/>
                </a:solidFill>
                <a:latin typeface="Arial Narrow" pitchFamily="34" charset="0"/>
              </a:rPr>
              <a:t> (муниципальных) услуг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1598577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bg2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1835150" y="1341439"/>
            <a:ext cx="6908800" cy="40317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 eaLnBrk="0" hangingPunct="0">
              <a:spcBef>
                <a:spcPct val="20000"/>
              </a:spcBef>
              <a:buFont typeface="Symbol" pitchFamily="18" charset="2"/>
              <a:buChar char="-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0066"/>
              </a:solidFill>
              <a:latin typeface="Arial Narrow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3320" name="Прямоугольник 1"/>
          <p:cNvSpPr>
            <a:spLocks noChangeArrowheads="1"/>
          </p:cNvSpPr>
          <p:nvPr/>
        </p:nvSpPr>
        <p:spPr bwMode="auto">
          <a:xfrm>
            <a:off x="2051050" y="1341438"/>
            <a:ext cx="6408738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Symbol" pitchFamily="18" charset="2"/>
              <a:buChar char="-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Arial Narrow" pitchFamily="34" charset="0"/>
              </a:rPr>
              <a:t>Статья 78.1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2060"/>
                </a:solidFill>
                <a:latin typeface="Arial Narrow" pitchFamily="34" charset="0"/>
              </a:rPr>
              <a:t>1. В бюджетах бюджетной системы Российской Федерации предусматриваются субсидии бюджетным и автономным учреждениям на финансовое обеспечение выполнения ими государственного (муниципального) задания, </a:t>
            </a:r>
            <a:r>
              <a:rPr lang="ru-RU" altLang="ru-RU" sz="1400" b="1">
                <a:solidFill>
                  <a:srgbClr val="C00000"/>
                </a:solidFill>
                <a:latin typeface="Arial Narrow" pitchFamily="34" charset="0"/>
              </a:rPr>
              <a:t>рассчитанные с учетом нормативных затрат на оказание ими государственных (муниципальных) услуг </a:t>
            </a:r>
            <a:r>
              <a:rPr lang="ru-RU" altLang="ru-RU" sz="1400">
                <a:solidFill>
                  <a:srgbClr val="002060"/>
                </a:solidFill>
                <a:latin typeface="Arial Narrow" pitchFamily="34" charset="0"/>
              </a:rPr>
              <a:t>физическим и (или) юридическим лицам </a:t>
            </a:r>
            <a:r>
              <a:rPr lang="ru-RU" altLang="ru-RU" sz="1400" b="1">
                <a:solidFill>
                  <a:srgbClr val="C00000"/>
                </a:solidFill>
                <a:latin typeface="Arial Narrow" pitchFamily="34" charset="0"/>
              </a:rPr>
              <a:t>и нормативных затрат на содержание государственного (муниципального) имущества</a:t>
            </a:r>
            <a:r>
              <a:rPr lang="ru-RU" altLang="ru-RU" sz="140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solidFill>
                <a:srgbClr val="002060"/>
              </a:solidFill>
              <a:latin typeface="Arial Narrow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Arial Narrow" pitchFamily="34" charset="0"/>
              </a:rPr>
              <a:t>Статья 69.2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2060"/>
                </a:solidFill>
                <a:latin typeface="Arial Narrow" pitchFamily="34" charset="0"/>
              </a:rPr>
              <a:t>…….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2060"/>
                </a:solidFill>
                <a:latin typeface="Arial Narrow" pitchFamily="34" charset="0"/>
              </a:rPr>
              <a:t>4</a:t>
            </a:r>
            <a:r>
              <a:rPr lang="ru-RU" altLang="ru-RU" sz="1400" b="1">
                <a:solidFill>
                  <a:srgbClr val="002060"/>
                </a:solidFill>
                <a:latin typeface="Arial Narrow" pitchFamily="34" charset="0"/>
              </a:rPr>
              <a:t>. </a:t>
            </a:r>
            <a:r>
              <a:rPr lang="ru-RU" altLang="ru-RU" sz="1400">
                <a:solidFill>
                  <a:srgbClr val="002060"/>
                </a:solidFill>
                <a:latin typeface="Arial Narrow" pitchFamily="34" charset="0"/>
              </a:rPr>
              <a:t>Объем финансового обеспечения выполнения государственного (муниципального) задания рассчитывается на основании нормативных затрат на оказание государственных (муниципальных) услуг,…</a:t>
            </a:r>
            <a:r>
              <a:rPr lang="ru-RU" altLang="ru-RU" sz="1400" b="1">
                <a:solidFill>
                  <a:srgbClr val="C00000"/>
                </a:solidFill>
                <a:latin typeface="Arial Narrow" pitchFamily="34" charset="0"/>
              </a:rPr>
              <a:t>с соблюдением общих требований</a:t>
            </a:r>
            <a:r>
              <a:rPr lang="ru-RU" altLang="ru-RU" sz="1400">
                <a:solidFill>
                  <a:srgbClr val="002060"/>
                </a:solidFill>
                <a:latin typeface="Arial Narrow" pitchFamily="34" charset="0"/>
              </a:rPr>
              <a:t>, определенных федеральными органами исполнительной власти, осуществляющими функции по выработке государственной политики и нормативно-правовому регулированию в установленных сферах деятельности</a:t>
            </a:r>
          </a:p>
        </p:txBody>
      </p:sp>
      <p:sp>
        <p:nvSpPr>
          <p:cNvPr id="13321" name="TextBox 2"/>
          <p:cNvSpPr txBox="1">
            <a:spLocks noChangeArrowheads="1"/>
          </p:cNvSpPr>
          <p:nvPr/>
        </p:nvSpPr>
        <p:spPr bwMode="auto">
          <a:xfrm>
            <a:off x="444500" y="4724400"/>
            <a:ext cx="118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Symbol" pitchFamily="18" charset="2"/>
              <a:buChar char="-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 Narrow" pitchFamily="34" charset="0"/>
              </a:rPr>
              <a:t>В ред. ФЗ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 Narrow" pitchFamily="34" charset="0"/>
              </a:rPr>
              <a:t>№ 104-ФЗ,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 Narrow" pitchFamily="34" charset="0"/>
              </a:rPr>
              <a:t>252-ФЗ</a:t>
            </a:r>
          </a:p>
        </p:txBody>
      </p:sp>
      <p:sp>
        <p:nvSpPr>
          <p:cNvPr id="13322" name="Rectangle 3"/>
          <p:cNvSpPr>
            <a:spLocks noChangeArrowheads="1"/>
          </p:cNvSpPr>
          <p:nvPr/>
        </p:nvSpPr>
        <p:spPr bwMode="auto">
          <a:xfrm>
            <a:off x="509588" y="5589240"/>
            <a:ext cx="8239125" cy="72072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397" tIns="45698" rIns="91397" bIns="45698" anchor="ctr"/>
          <a:lstStyle>
            <a:lvl1pPr eaLnBrk="0" hangingPunct="0">
              <a:spcBef>
                <a:spcPct val="20000"/>
              </a:spcBef>
              <a:buFont typeface="Symbol" pitchFamily="18" charset="2"/>
              <a:buChar char="-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206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</a:rPr>
              <a:t>Будет сформирован единый подход к определению и нормативных затрат на оказание аналогичных государственных (муниципальных) услуг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79263" y="1124744"/>
            <a:ext cx="8785225" cy="5256584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t"/>
          <a:lstStyle>
            <a:lvl1pPr marL="609600" indent="-609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ts val="600"/>
              </a:spcBef>
            </a:pPr>
            <a:endParaRPr lang="ru-RU" altLang="ru-RU" sz="1600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altLang="ru-RU" sz="1600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91071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514185"/>
                </a:solidFill>
                <a:latin typeface="Arial Narrow" pitchFamily="34" charset="0"/>
              </a:rPr>
              <a:t>План финансово-хозяйственной деятельности учреждений</a:t>
            </a:r>
            <a:endParaRPr lang="ru-RU" sz="2400" b="1" dirty="0">
              <a:solidFill>
                <a:srgbClr val="514185"/>
              </a:solidFill>
              <a:latin typeface="Arial Narrow" pitchFamily="34" charset="0"/>
            </a:endParaRPr>
          </a:p>
        </p:txBody>
      </p:sp>
      <p:sp>
        <p:nvSpPr>
          <p:cNvPr id="6" name="Rectangle 102"/>
          <p:cNvSpPr>
            <a:spLocks noChangeArrowheads="1"/>
          </p:cNvSpPr>
          <p:nvPr/>
        </p:nvSpPr>
        <p:spPr bwMode="auto">
          <a:xfrm>
            <a:off x="683568" y="1235661"/>
            <a:ext cx="7920880" cy="825187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b="1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Приказ Минфина России от 28.07.2010 № 81 «</a:t>
            </a: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О </a:t>
            </a:r>
            <a:r>
              <a:rPr 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требованиях к плану финансово-хозяйственной деятельности государственного (муниципального) </a:t>
            </a: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учреждения»</a:t>
            </a:r>
            <a:endParaRPr 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algn="ctr"/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1511660" y="2324877"/>
            <a:ext cx="6156684" cy="6720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sz="1600" b="1" dirty="0">
                <a:solidFill>
                  <a:srgbClr val="333399"/>
                </a:solidFill>
                <a:latin typeface="Arial Narrow" panose="020B0606020202030204" pitchFamily="34" charset="0"/>
              </a:rPr>
              <a:t>Проект приказа ФАНО о порядке формирования и утверждения  ПФХД, включающий форму ПФХД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23528" y="4115975"/>
            <a:ext cx="84969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В форму ПФХД включены только показатели, предусмотренные приказом Минфина № 81н</a:t>
            </a:r>
          </a:p>
          <a:p>
            <a:pPr indent="2667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Проекты ПФХД на 2014-2016 годы по всем учреждениям, передаваемым в ведение ФАНО, формирует и представляет в ФАНО Российская академия наук</a:t>
            </a:r>
          </a:p>
          <a:p>
            <a:pPr indent="2667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ПФХД </a:t>
            </a:r>
            <a:r>
              <a:rPr lang="ru-RU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на 2014 год</a:t>
            </a: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должен быть </a:t>
            </a:r>
            <a:r>
              <a:rPr lang="ru-RU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утвержден руководителем учреждения </a:t>
            </a: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до начала очередного </a:t>
            </a:r>
            <a:r>
              <a:rPr 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финансового </a:t>
            </a: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года, после </a:t>
            </a:r>
            <a:r>
              <a:rPr 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чего </a:t>
            </a: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он </a:t>
            </a:r>
            <a:r>
              <a:rPr 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должен быть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размещен </a:t>
            </a:r>
            <a:r>
              <a:rPr 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на сайте </a:t>
            </a: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www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bus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r>
              <a:rPr lang="en-US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gov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r>
              <a:rPr lang="en-US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ru</a:t>
            </a:r>
            <a:endParaRPr 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5" name="Прямая со стрелкой 94"/>
          <p:cNvCxnSpPr/>
          <p:nvPr/>
        </p:nvCxnSpPr>
        <p:spPr bwMode="auto">
          <a:xfrm>
            <a:off x="4572000" y="2060848"/>
            <a:ext cx="0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Rectangle 63"/>
          <p:cNvSpPr>
            <a:spLocks noChangeArrowheads="1"/>
          </p:cNvSpPr>
          <p:nvPr/>
        </p:nvSpPr>
        <p:spPr bwMode="auto">
          <a:xfrm>
            <a:off x="1691680" y="3284984"/>
            <a:ext cx="5832648" cy="576064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sz="1600" b="1" dirty="0">
                <a:solidFill>
                  <a:srgbClr val="333399"/>
                </a:solidFill>
                <a:latin typeface="Arial Narrow" panose="020B0606020202030204" pitchFamily="34" charset="0"/>
              </a:rPr>
              <a:t>ПФХД подведомственным учреждениям</a:t>
            </a:r>
          </a:p>
        </p:txBody>
      </p:sp>
      <p:cxnSp>
        <p:nvCxnSpPr>
          <p:cNvPr id="36" name="Прямая со стрелкой 35"/>
          <p:cNvCxnSpPr/>
          <p:nvPr/>
        </p:nvCxnSpPr>
        <p:spPr bwMode="auto">
          <a:xfrm>
            <a:off x="4572000" y="2996952"/>
            <a:ext cx="0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325"/>
          <p:cNvGrpSpPr>
            <a:grpSpLocks/>
          </p:cNvGrpSpPr>
          <p:nvPr/>
        </p:nvGrpSpPr>
        <p:grpSpPr bwMode="auto">
          <a:xfrm>
            <a:off x="4643438" y="1196975"/>
            <a:ext cx="0" cy="5184775"/>
            <a:chOff x="4644007" y="1052737"/>
            <a:chExt cx="1" cy="5184575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4643438" y="1308199"/>
              <a:ext cx="0" cy="5113141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Прямая соединительная линия 231"/>
            <p:cNvCxnSpPr/>
            <p:nvPr/>
          </p:nvCxnSpPr>
          <p:spPr>
            <a:xfrm rot="5400000">
              <a:off x="4633913" y="1246188"/>
              <a:ext cx="19049" cy="0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19" name="TextBox 338"/>
          <p:cNvSpPr txBox="1">
            <a:spLocks noChangeArrowheads="1"/>
          </p:cNvSpPr>
          <p:nvPr/>
        </p:nvSpPr>
        <p:spPr bwMode="auto">
          <a:xfrm>
            <a:off x="611188" y="1889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2000" b="1" i="1"/>
          </a:p>
        </p:txBody>
      </p:sp>
      <p:sp>
        <p:nvSpPr>
          <p:cNvPr id="72" name="Блок-схема: типовой процесс 71"/>
          <p:cNvSpPr/>
          <p:nvPr/>
        </p:nvSpPr>
        <p:spPr>
          <a:xfrm>
            <a:off x="65088" y="3068638"/>
            <a:ext cx="3960812" cy="936625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Блок-схема: типовой процесс 72"/>
          <p:cNvSpPr/>
          <p:nvPr/>
        </p:nvSpPr>
        <p:spPr>
          <a:xfrm>
            <a:off x="65088" y="4297363"/>
            <a:ext cx="3960812" cy="1008062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Блок-схема: типовой процесс 73"/>
          <p:cNvSpPr/>
          <p:nvPr/>
        </p:nvSpPr>
        <p:spPr>
          <a:xfrm>
            <a:off x="65088" y="5521325"/>
            <a:ext cx="3960812" cy="860003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Блок-схема: типовой процесс 74"/>
          <p:cNvSpPr/>
          <p:nvPr/>
        </p:nvSpPr>
        <p:spPr>
          <a:xfrm>
            <a:off x="5013325" y="1489075"/>
            <a:ext cx="2900363" cy="1008063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Блок-схема: типовой процесс 75"/>
          <p:cNvSpPr/>
          <p:nvPr/>
        </p:nvSpPr>
        <p:spPr>
          <a:xfrm>
            <a:off x="5076825" y="3068638"/>
            <a:ext cx="2879725" cy="936625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225" name="TextBox 79"/>
          <p:cNvSpPr txBox="1">
            <a:spLocks noChangeArrowheads="1"/>
          </p:cNvSpPr>
          <p:nvPr/>
        </p:nvSpPr>
        <p:spPr bwMode="auto">
          <a:xfrm>
            <a:off x="468313" y="622300"/>
            <a:ext cx="309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/>
              <a:t>Операции по л/с ФБУ в 2013 году</a:t>
            </a:r>
          </a:p>
        </p:txBody>
      </p:sp>
      <p:sp>
        <p:nvSpPr>
          <p:cNvPr id="9226" name="TextBox 80"/>
          <p:cNvSpPr txBox="1">
            <a:spLocks noChangeArrowheads="1"/>
          </p:cNvSpPr>
          <p:nvPr/>
        </p:nvSpPr>
        <p:spPr bwMode="auto">
          <a:xfrm>
            <a:off x="5076825" y="622300"/>
            <a:ext cx="2951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/>
              <a:t>Операции по л/с ФБУ в 2014 году</a:t>
            </a:r>
          </a:p>
        </p:txBody>
      </p:sp>
      <p:sp>
        <p:nvSpPr>
          <p:cNvPr id="86" name="Стрелка вправо с вырезом 85"/>
          <p:cNvSpPr/>
          <p:nvPr/>
        </p:nvSpPr>
        <p:spPr>
          <a:xfrm>
            <a:off x="4097338" y="1844675"/>
            <a:ext cx="865187" cy="431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Стрелка вправо с вырезом 87"/>
          <p:cNvSpPr/>
          <p:nvPr/>
        </p:nvSpPr>
        <p:spPr>
          <a:xfrm>
            <a:off x="4110038" y="4411663"/>
            <a:ext cx="865187" cy="3603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Стрелка вправо с вырезом 88"/>
          <p:cNvSpPr/>
          <p:nvPr/>
        </p:nvSpPr>
        <p:spPr>
          <a:xfrm>
            <a:off x="4110038" y="5707063"/>
            <a:ext cx="865187" cy="3603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0" name="TextBox 89"/>
          <p:cNvSpPr txBox="1">
            <a:spLocks noChangeArrowheads="1"/>
          </p:cNvSpPr>
          <p:nvPr/>
        </p:nvSpPr>
        <p:spPr bwMode="auto">
          <a:xfrm>
            <a:off x="65088" y="327501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/>
              <a:t>21</a:t>
            </a:r>
          </a:p>
        </p:txBody>
      </p:sp>
      <p:sp>
        <p:nvSpPr>
          <p:cNvPr id="9231" name="TextBox 90"/>
          <p:cNvSpPr txBox="1">
            <a:spLocks noChangeArrowheads="1"/>
          </p:cNvSpPr>
          <p:nvPr/>
        </p:nvSpPr>
        <p:spPr bwMode="auto">
          <a:xfrm>
            <a:off x="65088" y="4584700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14</a:t>
            </a:r>
          </a:p>
        </p:txBody>
      </p:sp>
      <p:sp>
        <p:nvSpPr>
          <p:cNvPr id="9232" name="TextBox 91"/>
          <p:cNvSpPr txBox="1">
            <a:spLocks noChangeArrowheads="1"/>
          </p:cNvSpPr>
          <p:nvPr/>
        </p:nvSpPr>
        <p:spPr bwMode="auto">
          <a:xfrm>
            <a:off x="34925" y="573246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03</a:t>
            </a:r>
          </a:p>
        </p:txBody>
      </p:sp>
      <p:sp>
        <p:nvSpPr>
          <p:cNvPr id="9233" name="TextBox 92"/>
          <p:cNvSpPr txBox="1">
            <a:spLocks noChangeArrowheads="1"/>
          </p:cNvSpPr>
          <p:nvPr/>
        </p:nvSpPr>
        <p:spPr bwMode="auto">
          <a:xfrm>
            <a:off x="5003800" y="17732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20</a:t>
            </a:r>
          </a:p>
        </p:txBody>
      </p:sp>
      <p:sp>
        <p:nvSpPr>
          <p:cNvPr id="9234" name="TextBox 93"/>
          <p:cNvSpPr txBox="1">
            <a:spLocks noChangeArrowheads="1"/>
          </p:cNvSpPr>
          <p:nvPr/>
        </p:nvSpPr>
        <p:spPr bwMode="auto">
          <a:xfrm>
            <a:off x="5033963" y="3348038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21</a:t>
            </a:r>
          </a:p>
        </p:txBody>
      </p:sp>
      <p:sp>
        <p:nvSpPr>
          <p:cNvPr id="9235" name="TextBox 96"/>
          <p:cNvSpPr txBox="1">
            <a:spLocks noChangeArrowheads="1"/>
          </p:cNvSpPr>
          <p:nvPr/>
        </p:nvSpPr>
        <p:spPr bwMode="auto">
          <a:xfrm>
            <a:off x="496888" y="3060700"/>
            <a:ext cx="165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/>
              <a:t>отдельный л/с БУ</a:t>
            </a:r>
          </a:p>
        </p:txBody>
      </p:sp>
      <p:sp>
        <p:nvSpPr>
          <p:cNvPr id="9236" name="TextBox 97"/>
          <p:cNvSpPr txBox="1">
            <a:spLocks noChangeArrowheads="1"/>
          </p:cNvSpPr>
          <p:nvPr/>
        </p:nvSpPr>
        <p:spPr bwMode="auto">
          <a:xfrm>
            <a:off x="496888" y="4225925"/>
            <a:ext cx="2520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/>
              <a:t>л/с по переданным полномочиям</a:t>
            </a:r>
          </a:p>
        </p:txBody>
      </p:sp>
      <p:sp>
        <p:nvSpPr>
          <p:cNvPr id="9237" name="TextBox 98"/>
          <p:cNvSpPr txBox="1">
            <a:spLocks noChangeArrowheads="1"/>
          </p:cNvSpPr>
          <p:nvPr/>
        </p:nvSpPr>
        <p:spPr bwMode="auto">
          <a:xfrm>
            <a:off x="633621" y="5697369"/>
            <a:ext cx="2808288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/>
              <a:t>л/с на осуществление инвестиций</a:t>
            </a:r>
          </a:p>
        </p:txBody>
      </p:sp>
      <p:grpSp>
        <p:nvGrpSpPr>
          <p:cNvPr id="9238" name="Группа 108"/>
          <p:cNvGrpSpPr>
            <a:grpSpLocks/>
          </p:cNvGrpSpPr>
          <p:nvPr/>
        </p:nvGrpSpPr>
        <p:grpSpPr bwMode="auto">
          <a:xfrm>
            <a:off x="65088" y="1412875"/>
            <a:ext cx="3960812" cy="1008063"/>
            <a:chOff x="179512" y="1772816"/>
            <a:chExt cx="3960175" cy="10081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9" name="Блок-схема: типовой процесс 68"/>
            <p:cNvSpPr/>
            <p:nvPr/>
          </p:nvSpPr>
          <p:spPr>
            <a:xfrm>
              <a:off x="179512" y="1772816"/>
              <a:ext cx="3960175" cy="1008112"/>
            </a:xfrm>
            <a:prstGeom prst="flowChartPredefined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9251" name="Группа 107"/>
            <p:cNvGrpSpPr>
              <a:grpSpLocks/>
            </p:cNvGrpSpPr>
            <p:nvPr/>
          </p:nvGrpSpPr>
          <p:grpSpPr bwMode="auto">
            <a:xfrm>
              <a:off x="221922" y="1847146"/>
              <a:ext cx="3359475" cy="885821"/>
              <a:chOff x="221922" y="1866310"/>
              <a:chExt cx="3359475" cy="885821"/>
            </a:xfrm>
            <a:grpFill/>
          </p:grpSpPr>
          <p:sp>
            <p:nvSpPr>
              <p:cNvPr id="9252" name="TextBox 70"/>
              <p:cNvSpPr txBox="1">
                <a:spLocks noChangeArrowheads="1"/>
              </p:cNvSpPr>
              <p:nvPr/>
            </p:nvSpPr>
            <p:spPr bwMode="auto">
              <a:xfrm>
                <a:off x="221922" y="2070720"/>
                <a:ext cx="389321" cy="3077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400" b="1"/>
                  <a:t>20</a:t>
                </a:r>
              </a:p>
            </p:txBody>
          </p:sp>
          <p:sp>
            <p:nvSpPr>
              <p:cNvPr id="9253" name="TextBox 94"/>
              <p:cNvSpPr txBox="1">
                <a:spLocks noChangeArrowheads="1"/>
              </p:cNvSpPr>
              <p:nvPr/>
            </p:nvSpPr>
            <p:spPr bwMode="auto">
              <a:xfrm>
                <a:off x="755680" y="1866310"/>
                <a:ext cx="1584070" cy="3385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600" b="1" dirty="0"/>
                  <a:t>л/с БУ</a:t>
                </a:r>
              </a:p>
            </p:txBody>
          </p:sp>
          <p:sp>
            <p:nvSpPr>
              <p:cNvPr id="9254" name="TextBox 100"/>
              <p:cNvSpPr txBox="1">
                <a:spLocks noChangeArrowheads="1"/>
              </p:cNvSpPr>
              <p:nvPr/>
            </p:nvSpPr>
            <p:spPr bwMode="auto">
              <a:xfrm>
                <a:off x="817584" y="2151938"/>
                <a:ext cx="2763813" cy="60019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 i="1" dirty="0"/>
                  <a:t>Субсидии в соответствии с гос. заданием + доходы от деятельности</a:t>
                </a:r>
              </a:p>
            </p:txBody>
          </p:sp>
        </p:grpSp>
      </p:grpSp>
      <p:sp>
        <p:nvSpPr>
          <p:cNvPr id="102" name="Стрелка вправо с вырезом 101"/>
          <p:cNvSpPr/>
          <p:nvPr/>
        </p:nvSpPr>
        <p:spPr>
          <a:xfrm>
            <a:off x="4097338" y="3284538"/>
            <a:ext cx="865187" cy="431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40" name="TextBox 103"/>
          <p:cNvSpPr txBox="1">
            <a:spLocks noChangeArrowheads="1"/>
          </p:cNvSpPr>
          <p:nvPr/>
        </p:nvSpPr>
        <p:spPr bwMode="auto">
          <a:xfrm>
            <a:off x="1379959" y="3609975"/>
            <a:ext cx="2087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i="1" dirty="0"/>
              <a:t>Целевые субсидии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482036" y="1560512"/>
            <a:ext cx="430887" cy="812467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ru-RU" sz="1600" b="1" dirty="0"/>
              <a:t>остаток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482036" y="2780928"/>
            <a:ext cx="430887" cy="122413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600" b="1" dirty="0"/>
              <a:t>остаток</a:t>
            </a:r>
          </a:p>
        </p:txBody>
      </p:sp>
      <p:sp>
        <p:nvSpPr>
          <p:cNvPr id="9243" name="TextBox 111"/>
          <p:cNvSpPr txBox="1">
            <a:spLocks noChangeArrowheads="1"/>
          </p:cNvSpPr>
          <p:nvPr/>
        </p:nvSpPr>
        <p:spPr bwMode="auto">
          <a:xfrm>
            <a:off x="4932363" y="4365625"/>
            <a:ext cx="3311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sz="1400">
                <a:solidFill>
                  <a:srgbClr val="FF0000"/>
                </a:solidFill>
              </a:rPr>
              <a:t>ЗАКРЫВАЕТСЯ</a:t>
            </a:r>
          </a:p>
          <a:p>
            <a:pPr eaLnBrk="1" hangingPunct="1">
              <a:buFontTx/>
              <a:buAutoNum type="arabicPeriod"/>
            </a:pPr>
            <a:r>
              <a:rPr lang="ru-RU" sz="1400">
                <a:solidFill>
                  <a:srgbClr val="FF0000"/>
                </a:solidFill>
              </a:rPr>
              <a:t>ОТКРЫВАЕТСЯ ПО НОВОЙ ГЛАВЕ</a:t>
            </a:r>
          </a:p>
        </p:txBody>
      </p:sp>
      <p:sp>
        <p:nvSpPr>
          <p:cNvPr id="9244" name="TextBox 116"/>
          <p:cNvSpPr txBox="1">
            <a:spLocks noChangeArrowheads="1"/>
          </p:cNvSpPr>
          <p:nvPr/>
        </p:nvSpPr>
        <p:spPr bwMode="auto">
          <a:xfrm>
            <a:off x="5003800" y="5570538"/>
            <a:ext cx="33131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sz="1400">
                <a:solidFill>
                  <a:srgbClr val="FF0000"/>
                </a:solidFill>
              </a:rPr>
              <a:t>ЗАКРЫВАЕТСЯ</a:t>
            </a:r>
          </a:p>
          <a:p>
            <a:pPr eaLnBrk="1" hangingPunct="1">
              <a:buFontTx/>
              <a:buAutoNum type="arabicPeriod"/>
            </a:pPr>
            <a:r>
              <a:rPr lang="ru-RU" sz="1400">
                <a:solidFill>
                  <a:srgbClr val="FF0000"/>
                </a:solidFill>
              </a:rPr>
              <a:t>ОСТАТКИ БУДУТ НАПРАВЛЕНЫ В ВВИДЕ ЦЕЛЕВЫХ СУБСИДИЙ </a:t>
            </a:r>
          </a:p>
        </p:txBody>
      </p:sp>
      <p:sp>
        <p:nvSpPr>
          <p:cNvPr id="9245" name="TextBox 117"/>
          <p:cNvSpPr txBox="1">
            <a:spLocks noChangeArrowheads="1"/>
          </p:cNvSpPr>
          <p:nvPr/>
        </p:nvSpPr>
        <p:spPr bwMode="auto">
          <a:xfrm rot="-5400000">
            <a:off x="7758112" y="1724026"/>
            <a:ext cx="15478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100" b="1">
                <a:solidFill>
                  <a:srgbClr val="091EE7"/>
                </a:solidFill>
              </a:rPr>
              <a:t>ВПРАВЕ ПОЛЬЗОВАТЬСЯ</a:t>
            </a:r>
          </a:p>
        </p:txBody>
      </p:sp>
      <p:sp>
        <p:nvSpPr>
          <p:cNvPr id="120" name="Нашивка 119"/>
          <p:cNvSpPr/>
          <p:nvPr/>
        </p:nvSpPr>
        <p:spPr>
          <a:xfrm rot="10800000">
            <a:off x="7956550" y="1560513"/>
            <a:ext cx="360363" cy="865187"/>
          </a:xfrm>
          <a:prstGeom prst="chevron">
            <a:avLst>
              <a:gd name="adj" fmla="val 47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2" name="Нашивка 121"/>
          <p:cNvSpPr/>
          <p:nvPr/>
        </p:nvSpPr>
        <p:spPr>
          <a:xfrm rot="10800000">
            <a:off x="8027988" y="3068638"/>
            <a:ext cx="360362" cy="1008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248" name="TextBox 124"/>
          <p:cNvSpPr txBox="1">
            <a:spLocks noChangeArrowheads="1"/>
          </p:cNvSpPr>
          <p:nvPr/>
        </p:nvSpPr>
        <p:spPr bwMode="auto">
          <a:xfrm rot="-5400000">
            <a:off x="7696994" y="3471069"/>
            <a:ext cx="1803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>
                <a:solidFill>
                  <a:srgbClr val="091EE7"/>
                </a:solidFill>
              </a:rPr>
              <a:t>ПОДТВЕРЖДЕНИЕ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4033644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510693" y="1916832"/>
            <a:ext cx="1703226" cy="791889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200" b="1" dirty="0">
                <a:solidFill>
                  <a:srgbClr val="333399"/>
                </a:solidFill>
                <a:latin typeface="Arial Narrow" panose="020B0606020202030204" pitchFamily="34" charset="0"/>
              </a:rPr>
              <a:t>Финансовое управление   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345083" y="1916832"/>
            <a:ext cx="1705126" cy="801414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200" b="1" dirty="0">
                <a:solidFill>
                  <a:srgbClr val="333399"/>
                </a:solidFill>
                <a:latin typeface="Arial Narrow" panose="020B0606020202030204" pitchFamily="34" charset="0"/>
              </a:rPr>
              <a:t>Управление делами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627784" y="908720"/>
            <a:ext cx="4176464" cy="432048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Руководитель</a:t>
            </a:r>
            <a:endParaRPr lang="ru-RU" sz="16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510693" y="3376612"/>
            <a:ext cx="1703226" cy="514350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200" b="1">
                <a:solidFill>
                  <a:srgbClr val="333399"/>
                </a:solidFill>
                <a:latin typeface="Arial Narrow" panose="020B0606020202030204" pitchFamily="34" charset="0"/>
              </a:rPr>
              <a:t>Планово-экономическое управление  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354270" y="3376612"/>
            <a:ext cx="1703226" cy="514350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200" b="1">
                <a:solidFill>
                  <a:srgbClr val="333399"/>
                </a:solidFill>
                <a:latin typeface="Arial Narrow" panose="020B0606020202030204" pitchFamily="34" charset="0"/>
              </a:rPr>
              <a:t/>
            </a:r>
            <a:br>
              <a:rPr lang="ru-RU" sz="1200" b="1">
                <a:solidFill>
                  <a:srgbClr val="333399"/>
                </a:solidFill>
                <a:latin typeface="Arial Narrow" panose="020B0606020202030204" pitchFamily="34" charset="0"/>
              </a:rPr>
            </a:br>
            <a:r>
              <a:rPr lang="ru-RU" sz="1200" b="1">
                <a:solidFill>
                  <a:srgbClr val="333399"/>
                </a:solidFill>
                <a:latin typeface="Arial Narrow" panose="020B0606020202030204" pitchFamily="34" charset="0"/>
              </a:rPr>
              <a:t>Административное управление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836212" y="4005064"/>
            <a:ext cx="1705126" cy="1368152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Управление координации и обеспечения деятельности учреждений в сфере медицинских  наук  и </a:t>
            </a:r>
            <a:br>
              <a:rPr lang="ru-RU" sz="1200" b="1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1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социальной сфере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828926" y="5434011"/>
            <a:ext cx="1705126" cy="1195533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100" b="1" dirty="0">
                <a:solidFill>
                  <a:srgbClr val="333399"/>
                </a:solidFill>
                <a:latin typeface="Arial Narrow" panose="020B0606020202030204" pitchFamily="34" charset="0"/>
              </a:rPr>
              <a:t>Управление координации и обеспечения деятельности учреждений в сфере сельскохозяйственных наук и АПК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679789" y="3205162"/>
            <a:ext cx="1705126" cy="685800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200" b="1" dirty="0">
                <a:solidFill>
                  <a:srgbClr val="333399"/>
                </a:solidFill>
                <a:latin typeface="Arial Narrow" panose="020B0606020202030204" pitchFamily="34" charset="0"/>
              </a:rPr>
              <a:t>Управление федерального имущества 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672502" y="4405312"/>
            <a:ext cx="1705126" cy="967904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200" b="1" dirty="0">
                <a:solidFill>
                  <a:srgbClr val="333399"/>
                </a:solidFill>
                <a:latin typeface="Arial Narrow" panose="020B0606020202030204" pitchFamily="34" charset="0"/>
              </a:rPr>
              <a:t>Управление по контролю оформления прав на федеральное имущество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517980" y="4414837"/>
            <a:ext cx="1703226" cy="514350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200" b="1" dirty="0">
                <a:solidFill>
                  <a:srgbClr val="333399"/>
                </a:solidFill>
                <a:latin typeface="Arial Narrow" panose="020B0606020202030204" pitchFamily="34" charset="0"/>
              </a:rPr>
              <a:t>Управление бухгалтерского учета и отчетности  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7359656" y="5373216"/>
            <a:ext cx="1705126" cy="720080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200" b="1" dirty="0">
                <a:solidFill>
                  <a:srgbClr val="333399"/>
                </a:solidFill>
                <a:latin typeface="Arial Narrow" panose="020B0606020202030204" pitchFamily="34" charset="0"/>
              </a:rPr>
              <a:t>Управление информационных технологий и защиты информации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-78" y="4876006"/>
            <a:ext cx="1705126" cy="641226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200" b="1" dirty="0">
                <a:solidFill>
                  <a:srgbClr val="333399"/>
                </a:solidFill>
                <a:latin typeface="Arial Narrow" panose="020B0606020202030204" pitchFamily="34" charset="0"/>
              </a:rPr>
              <a:t>Экспертно-аналитическое управление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7352369" y="4405312"/>
            <a:ext cx="1705126" cy="514350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200" b="1">
                <a:solidFill>
                  <a:srgbClr val="333399"/>
                </a:solidFill>
                <a:latin typeface="Arial Narrow" panose="020B0606020202030204" pitchFamily="34" charset="0"/>
              </a:rPr>
              <a:t>Правовое управление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5508793" y="5434012"/>
            <a:ext cx="1705126" cy="514350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200" b="1" dirty="0">
                <a:solidFill>
                  <a:srgbClr val="333399"/>
                </a:solidFill>
                <a:latin typeface="Arial Narrow" panose="020B0606020202030204" pitchFamily="34" charset="0"/>
              </a:rPr>
              <a:t>Управление внутреннего контроля и аудита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7308648" y="1484787"/>
            <a:ext cx="1799856" cy="5144758"/>
          </a:xfrm>
          <a:prstGeom prst="rect">
            <a:avLst/>
          </a:prstGeom>
          <a:noFill/>
          <a:ln w="158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ru-RU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5486932" y="1484786"/>
            <a:ext cx="1799856" cy="5144760"/>
          </a:xfrm>
          <a:prstGeom prst="rect">
            <a:avLst/>
          </a:prstGeom>
          <a:noFill/>
          <a:ln w="158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ru-RU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3643355" y="1484785"/>
            <a:ext cx="1799856" cy="5144760"/>
          </a:xfrm>
          <a:prstGeom prst="rect">
            <a:avLst/>
          </a:prstGeom>
          <a:noFill/>
          <a:ln w="158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ru-RU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1799778" y="1484784"/>
            <a:ext cx="1799856" cy="5144761"/>
          </a:xfrm>
          <a:prstGeom prst="rect">
            <a:avLst/>
          </a:prstGeom>
          <a:noFill/>
          <a:ln w="158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ru-RU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-36512" y="1484784"/>
            <a:ext cx="1799856" cy="5144762"/>
          </a:xfrm>
          <a:prstGeom prst="rect">
            <a:avLst/>
          </a:prstGeom>
          <a:noFill/>
          <a:ln w="158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ru-RU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839857" y="1916832"/>
            <a:ext cx="1705126" cy="648073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200" b="1" dirty="0">
                <a:solidFill>
                  <a:srgbClr val="333399"/>
                </a:solidFill>
                <a:latin typeface="Arial Narrow" panose="020B0606020202030204" pitchFamily="34" charset="0"/>
              </a:rPr>
              <a:t>Управление методологии, программ и проектов  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0853" y="1916832"/>
            <a:ext cx="1705126" cy="802382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200" b="1" dirty="0">
                <a:solidFill>
                  <a:srgbClr val="333399"/>
                </a:solidFill>
                <a:latin typeface="Arial Narrow" panose="020B0606020202030204" pitchFamily="34" charset="0"/>
              </a:rPr>
              <a:t>Управление по взаимодействию с РАН и обеспечению деятельности НКС  </a:t>
            </a: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3690720" y="1916832"/>
            <a:ext cx="1705126" cy="792088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200" b="1" dirty="0">
                <a:solidFill>
                  <a:srgbClr val="333399"/>
                </a:solidFill>
                <a:latin typeface="Arial Narrow" panose="020B0606020202030204" pitchFamily="34" charset="0"/>
              </a:rPr>
              <a:t>Управление бюджетных инвестиций </a:t>
            </a: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1859619" y="2708920"/>
            <a:ext cx="1685364" cy="1189297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Управление координации и обеспечения деятельности учреждений в сфере науки</a:t>
            </a: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10853" y="3356992"/>
            <a:ext cx="1694195" cy="788876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200" b="1" dirty="0">
                <a:solidFill>
                  <a:srgbClr val="333399"/>
                </a:solidFill>
                <a:latin typeface="Arial Narrow" panose="020B0606020202030204" pitchFamily="34" charset="0"/>
              </a:rPr>
              <a:t>Управление стратегического развития и внешних связей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83568" y="47667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514185"/>
                </a:solidFill>
                <a:latin typeface="Arial Narrow" pitchFamily="34" charset="0"/>
              </a:rPr>
              <a:t>Структура ФАНО</a:t>
            </a:r>
            <a:endParaRPr lang="ru-RU" sz="2400" b="1" dirty="0">
              <a:solidFill>
                <a:srgbClr val="514185"/>
              </a:solidFill>
              <a:latin typeface="Arial Narrow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79263" y="1124744"/>
            <a:ext cx="8785225" cy="5616624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t"/>
          <a:lstStyle>
            <a:lvl1pPr marL="609600" indent="-609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ts val="600"/>
              </a:spcBef>
            </a:pPr>
            <a:endParaRPr lang="ru-RU" altLang="ru-RU" sz="1600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altLang="ru-RU" sz="1600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91071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514185"/>
                </a:solidFill>
                <a:latin typeface="Arial Narrow" pitchFamily="34" charset="0"/>
              </a:rPr>
              <a:t>Трудовые отношения с руководителем</a:t>
            </a:r>
            <a:endParaRPr lang="ru-RU" sz="2400" b="1" dirty="0">
              <a:solidFill>
                <a:srgbClr val="514185"/>
              </a:solidFill>
              <a:latin typeface="Arial Narrow" pitchFamily="34" charset="0"/>
            </a:endParaRPr>
          </a:p>
        </p:txBody>
      </p:sp>
      <p:sp>
        <p:nvSpPr>
          <p:cNvPr id="6" name="Rectangle 102"/>
          <p:cNvSpPr>
            <a:spLocks noChangeArrowheads="1"/>
          </p:cNvSpPr>
          <p:nvPr/>
        </p:nvSpPr>
        <p:spPr bwMode="auto">
          <a:xfrm>
            <a:off x="683568" y="1235661"/>
            <a:ext cx="7920880" cy="412593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b="1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alt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Действующие трудовые договоры не переоформляются</a:t>
            </a:r>
            <a:endParaRPr lang="ru-RU" altLang="ru-RU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algn="ctr"/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683568" y="1628800"/>
            <a:ext cx="7920880" cy="456051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sz="1600" b="1" dirty="0">
                <a:solidFill>
                  <a:srgbClr val="333399"/>
                </a:solidFill>
                <a:latin typeface="Arial Narrow" panose="020B0606020202030204" pitchFamily="34" charset="0"/>
              </a:rPr>
              <a:t>до 31 января 2014 г. доп. соглашение к трудовым договорам в части изменения работодателя</a:t>
            </a:r>
          </a:p>
        </p:txBody>
      </p:sp>
      <p:sp>
        <p:nvSpPr>
          <p:cNvPr id="11" name="Rectangle 102"/>
          <p:cNvSpPr>
            <a:spLocks noChangeArrowheads="1"/>
          </p:cNvSpPr>
          <p:nvPr/>
        </p:nvSpPr>
        <p:spPr bwMode="auto">
          <a:xfrm>
            <a:off x="683568" y="2296327"/>
            <a:ext cx="7920880" cy="412593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b="1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Если срок трудового договора истек (или истекает)</a:t>
            </a:r>
            <a:endParaRPr lang="ru-RU" altLang="ru-RU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algn="ctr"/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63"/>
          <p:cNvSpPr>
            <a:spLocks noChangeArrowheads="1"/>
          </p:cNvSpPr>
          <p:nvPr/>
        </p:nvSpPr>
        <p:spPr bwMode="auto">
          <a:xfrm>
            <a:off x="683568" y="2708920"/>
            <a:ext cx="7920880" cy="456051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sz="1600" b="1" dirty="0">
                <a:solidFill>
                  <a:srgbClr val="333399"/>
                </a:solidFill>
                <a:latin typeface="Arial Narrow" panose="020B0606020202030204" pitchFamily="34" charset="0"/>
              </a:rPr>
              <a:t>возложение исполнения обязанностей до перезаключения трудового договора</a:t>
            </a:r>
          </a:p>
        </p:txBody>
      </p:sp>
      <p:sp>
        <p:nvSpPr>
          <p:cNvPr id="13" name="Rectangle 102"/>
          <p:cNvSpPr>
            <a:spLocks noChangeArrowheads="1"/>
          </p:cNvSpPr>
          <p:nvPr/>
        </p:nvSpPr>
        <p:spPr bwMode="auto">
          <a:xfrm>
            <a:off x="683568" y="3356992"/>
            <a:ext cx="7920880" cy="412593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Назначение на должность</a:t>
            </a:r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63"/>
          <p:cNvSpPr>
            <a:spLocks noChangeArrowheads="1"/>
          </p:cNvSpPr>
          <p:nvPr/>
        </p:nvSpPr>
        <p:spPr bwMode="auto">
          <a:xfrm>
            <a:off x="683568" y="3769586"/>
            <a:ext cx="7920880" cy="475506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600" b="1" dirty="0">
                <a:solidFill>
                  <a:srgbClr val="333399"/>
                </a:solidFill>
                <a:latin typeface="Arial Narrow" panose="020B0606020202030204" pitchFamily="34" charset="0"/>
              </a:rPr>
              <a:t>кандидатуры согласовываются с президиумом РАН и с комиссией по кадровым вопросам Совета при Президенте РФ по науке и образованию</a:t>
            </a:r>
            <a:endParaRPr lang="ru-RU" altLang="ru-RU" sz="16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102"/>
          <p:cNvSpPr>
            <a:spLocks noChangeArrowheads="1"/>
          </p:cNvSpPr>
          <p:nvPr/>
        </p:nvSpPr>
        <p:spPr bwMode="auto">
          <a:xfrm>
            <a:off x="683568" y="4413108"/>
            <a:ext cx="7920880" cy="412593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Руководители иных </a:t>
            </a: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организаций </a:t>
            </a:r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63"/>
          <p:cNvSpPr>
            <a:spLocks noChangeArrowheads="1"/>
          </p:cNvSpPr>
          <p:nvPr/>
        </p:nvSpPr>
        <p:spPr bwMode="auto">
          <a:xfrm>
            <a:off x="683568" y="4825702"/>
            <a:ext cx="7920880" cy="475506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600" b="1" dirty="0">
                <a:solidFill>
                  <a:srgbClr val="333399"/>
                </a:solidFill>
                <a:latin typeface="Arial Narrow" panose="020B0606020202030204" pitchFamily="34" charset="0"/>
              </a:rPr>
              <a:t>назначение в соответствии с трудовым законодательством Российской Федерации</a:t>
            </a:r>
            <a:endParaRPr lang="ru-RU" altLang="ru-RU" sz="16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02"/>
          <p:cNvSpPr>
            <a:spLocks noChangeArrowheads="1"/>
          </p:cNvSpPr>
          <p:nvPr/>
        </p:nvSpPr>
        <p:spPr bwMode="auto">
          <a:xfrm>
            <a:off x="683568" y="5493228"/>
            <a:ext cx="7920880" cy="412593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Назначение заместителей руководителей</a:t>
            </a:r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63"/>
          <p:cNvSpPr>
            <a:spLocks noChangeArrowheads="1"/>
          </p:cNvSpPr>
          <p:nvPr/>
        </p:nvSpPr>
        <p:spPr bwMode="auto">
          <a:xfrm>
            <a:off x="683568" y="5905822"/>
            <a:ext cx="7920880" cy="475506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sz="1600" b="1" dirty="0">
                <a:solidFill>
                  <a:srgbClr val="333399"/>
                </a:solidFill>
                <a:latin typeface="Arial Narrow" panose="020B0606020202030204" pitchFamily="34" charset="0"/>
              </a:rPr>
              <a:t>в соответствии с Уставами организаций</a:t>
            </a:r>
            <a:endParaRPr lang="ru-RU" altLang="ru-RU" sz="16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683568" y="1772816"/>
            <a:ext cx="7920880" cy="412593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Текущая задача</a:t>
            </a:r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63"/>
          <p:cNvSpPr>
            <a:spLocks noChangeArrowheads="1"/>
          </p:cNvSpPr>
          <p:nvPr/>
        </p:nvSpPr>
        <p:spPr bwMode="auto">
          <a:xfrm>
            <a:off x="683568" y="2185409"/>
            <a:ext cx="7920880" cy="955559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r>
              <a:rPr lang="ru-RU" altLang="ru-RU" sz="1600" b="1" dirty="0">
                <a:solidFill>
                  <a:srgbClr val="333399"/>
                </a:solidFill>
                <a:latin typeface="Arial Narrow" panose="020B0606020202030204" pitchFamily="34" charset="0"/>
              </a:rPr>
              <a:t>В настоящее время первоочередной задачей является внесение изменений в уставы подведомственных ФАНО организаций в части указания ФАНО как органа, осуществляющего полномочия учредителя и собственника имущества организаций.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807095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514185"/>
                </a:solidFill>
                <a:latin typeface="Arial Narrow" pitchFamily="34" charset="0"/>
              </a:rPr>
              <a:t>К Уставам</a:t>
            </a:r>
          </a:p>
        </p:txBody>
      </p:sp>
      <p:sp>
        <p:nvSpPr>
          <p:cNvPr id="12" name="Rectangle 102"/>
          <p:cNvSpPr>
            <a:spLocks noChangeArrowheads="1"/>
          </p:cNvSpPr>
          <p:nvPr/>
        </p:nvSpPr>
        <p:spPr bwMode="auto">
          <a:xfrm>
            <a:off x="683568" y="4005064"/>
            <a:ext cx="7920880" cy="412593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Перспектива</a:t>
            </a:r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683568" y="4417657"/>
            <a:ext cx="7920880" cy="955559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r>
              <a:rPr lang="ru-RU" altLang="ru-RU" sz="1600" b="1" dirty="0">
                <a:solidFill>
                  <a:srgbClr val="333399"/>
                </a:solidFill>
                <a:latin typeface="Arial Narrow" panose="020B0606020202030204" pitchFamily="34" charset="0"/>
              </a:rPr>
              <a:t>В первом полугодии 2014 года </a:t>
            </a:r>
            <a:r>
              <a:rPr lang="ru-RU" altLang="ru-RU" sz="16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уточнение уставов, которые будут </a:t>
            </a:r>
            <a:r>
              <a:rPr lang="ru-RU" altLang="ru-RU" sz="1600" b="1" dirty="0">
                <a:solidFill>
                  <a:srgbClr val="333399"/>
                </a:solidFill>
                <a:latin typeface="Arial Narrow" panose="020B0606020202030204" pitchFamily="34" charset="0"/>
              </a:rPr>
              <a:t>учитывать как требования действующего законодательства, в первую очередь 83-ФЗ, так и особенности деятельности конкретных </a:t>
            </a:r>
            <a:r>
              <a:rPr lang="ru-RU" altLang="ru-RU" sz="16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организаций</a:t>
            </a:r>
            <a:r>
              <a:rPr lang="ru-RU" altLang="ru-RU" sz="1600" b="1" dirty="0">
                <a:solidFill>
                  <a:srgbClr val="333399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683568" y="1268760"/>
            <a:ext cx="7920880" cy="412593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b="1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alt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Законность</a:t>
            </a:r>
          </a:p>
          <a:p>
            <a:pPr algn="ctr"/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63"/>
          <p:cNvSpPr>
            <a:spLocks noChangeArrowheads="1"/>
          </p:cNvSpPr>
          <p:nvPr/>
        </p:nvSpPr>
        <p:spPr bwMode="auto">
          <a:xfrm>
            <a:off x="683568" y="1681353"/>
            <a:ext cx="7920880" cy="955559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333399"/>
                </a:solidFill>
                <a:latin typeface="Arial Narrow" panose="020B0606020202030204" pitchFamily="34" charset="0"/>
              </a:rPr>
              <a:t>Все решения должны приниматься исключительно в рамках действующего законодательства.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333399"/>
                </a:solidFill>
                <a:latin typeface="Arial Narrow" panose="020B0606020202030204" pitchFamily="34" charset="0"/>
              </a:rPr>
              <a:t>Все нарушения действующего законодательства при использовании имущественного комплекса должны максимально оперативно устраняться.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4868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514185"/>
                </a:solidFill>
                <a:latin typeface="Arial Narrow" pitchFamily="34" charset="0"/>
              </a:rPr>
              <a:t>Принципы системы управления имущественным </a:t>
            </a:r>
            <a:r>
              <a:rPr lang="ru-RU" altLang="ru-RU" sz="2400" b="1" dirty="0" smtClean="0">
                <a:solidFill>
                  <a:srgbClr val="514185"/>
                </a:solidFill>
                <a:latin typeface="Arial Narrow" pitchFamily="34" charset="0"/>
              </a:rPr>
              <a:t>комплексом</a:t>
            </a:r>
            <a:endParaRPr lang="ru-RU" altLang="ru-RU" sz="2400" b="1" dirty="0">
              <a:solidFill>
                <a:srgbClr val="514185"/>
              </a:solidFill>
              <a:latin typeface="Arial Narrow" pitchFamily="34" charset="0"/>
            </a:endParaRPr>
          </a:p>
        </p:txBody>
      </p:sp>
      <p:sp>
        <p:nvSpPr>
          <p:cNvPr id="10" name="Rectangle 102"/>
          <p:cNvSpPr>
            <a:spLocks noChangeArrowheads="1"/>
          </p:cNvSpPr>
          <p:nvPr/>
        </p:nvSpPr>
        <p:spPr bwMode="auto">
          <a:xfrm>
            <a:off x="683568" y="3140968"/>
            <a:ext cx="7920880" cy="412593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b="1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alt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Прозрачность</a:t>
            </a:r>
          </a:p>
          <a:p>
            <a:pPr algn="ctr"/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683568" y="3553561"/>
            <a:ext cx="7920880" cy="955559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333399"/>
                </a:solidFill>
                <a:latin typeface="Arial Narrow" panose="020B0606020202030204" pitchFamily="34" charset="0"/>
              </a:rPr>
              <a:t>Процедура принятия решений по управлению имущественным комплексом должна быть обеспечена четкими регламентами.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333399"/>
                </a:solidFill>
                <a:latin typeface="Arial Narrow" panose="020B0606020202030204" pitchFamily="34" charset="0"/>
              </a:rPr>
              <a:t>Решения должны приниматься на коллегиальной основе</a:t>
            </a:r>
          </a:p>
        </p:txBody>
      </p:sp>
      <p:sp>
        <p:nvSpPr>
          <p:cNvPr id="12" name="Rectangle 102"/>
          <p:cNvSpPr>
            <a:spLocks noChangeArrowheads="1"/>
          </p:cNvSpPr>
          <p:nvPr/>
        </p:nvSpPr>
        <p:spPr bwMode="auto">
          <a:xfrm>
            <a:off x="683568" y="5013176"/>
            <a:ext cx="7920880" cy="412593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Программный </a:t>
            </a:r>
            <a:r>
              <a:rPr lang="ru-RU" alt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подход</a:t>
            </a:r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683568" y="5425769"/>
            <a:ext cx="7920880" cy="955559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333399"/>
                </a:solidFill>
                <a:latin typeface="Arial Narrow" panose="020B0606020202030204" pitchFamily="34" charset="0"/>
              </a:rPr>
              <a:t>Принимаемые решения должны носить системный характер, учитывая все факторы влияния на основную деятельность организации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683568" y="1268760"/>
            <a:ext cx="7920880" cy="412593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1 ЭТАП</a:t>
            </a:r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63"/>
          <p:cNvSpPr>
            <a:spLocks noChangeArrowheads="1"/>
          </p:cNvSpPr>
          <p:nvPr/>
        </p:nvSpPr>
        <p:spPr bwMode="auto">
          <a:xfrm>
            <a:off x="683568" y="1681353"/>
            <a:ext cx="7920880" cy="955559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sz="16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Определение состава объектов управления и регламенты взаимодействия между ФАНО и подведомственными организациями</a:t>
            </a:r>
            <a:endParaRPr lang="ru-RU" altLang="ru-RU" sz="16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4868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514185"/>
                </a:solidFill>
                <a:latin typeface="Arial Narrow" pitchFamily="34" charset="0"/>
              </a:rPr>
              <a:t>Порядок организации работы</a:t>
            </a:r>
            <a:endParaRPr lang="ru-RU" altLang="ru-RU" sz="2400" b="1" dirty="0">
              <a:solidFill>
                <a:srgbClr val="514185"/>
              </a:solidFill>
              <a:latin typeface="Arial Narrow" pitchFamily="34" charset="0"/>
            </a:endParaRPr>
          </a:p>
        </p:txBody>
      </p:sp>
      <p:sp>
        <p:nvSpPr>
          <p:cNvPr id="10" name="Rectangle 102"/>
          <p:cNvSpPr>
            <a:spLocks noChangeArrowheads="1"/>
          </p:cNvSpPr>
          <p:nvPr/>
        </p:nvSpPr>
        <p:spPr bwMode="auto">
          <a:xfrm>
            <a:off x="683568" y="3140968"/>
            <a:ext cx="7920880" cy="412593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2 ЭТАП</a:t>
            </a:r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683568" y="3553561"/>
            <a:ext cx="7920880" cy="955559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sz="16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Основан на результатах первого, когда будут четко сформулированы основные требования к организации процессов управления имуществом</a:t>
            </a:r>
            <a:endParaRPr lang="ru-RU" altLang="ru-RU" sz="16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02"/>
          <p:cNvSpPr>
            <a:spLocks noChangeArrowheads="1"/>
          </p:cNvSpPr>
          <p:nvPr/>
        </p:nvSpPr>
        <p:spPr bwMode="auto">
          <a:xfrm>
            <a:off x="683568" y="5013176"/>
            <a:ext cx="7920880" cy="412593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3 ЭТАП</a:t>
            </a:r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683568" y="5425769"/>
            <a:ext cx="7920880" cy="955559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sz="16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Проведение анализа эффективности использования имущественного комплекса и выработки предложений по повышению его эффективности</a:t>
            </a:r>
            <a:endParaRPr lang="ru-RU" altLang="ru-RU" sz="16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79263" y="1124744"/>
            <a:ext cx="8785225" cy="5616624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t"/>
          <a:lstStyle>
            <a:lvl1pPr marL="609600" indent="-609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ts val="600"/>
              </a:spcBef>
            </a:pPr>
            <a:endParaRPr lang="ru-RU" altLang="ru-RU" sz="1600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altLang="ru-RU" sz="1600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91071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514185"/>
                </a:solidFill>
                <a:latin typeface="Arial Narrow" pitchFamily="34" charset="0"/>
              </a:rPr>
              <a:t>Контроль оформления прав на недвижимое имущество</a:t>
            </a:r>
            <a:endParaRPr lang="ru-RU" sz="2400" b="1" dirty="0">
              <a:solidFill>
                <a:srgbClr val="514185"/>
              </a:solidFill>
              <a:latin typeface="Arial Narrow" pitchFamily="34" charset="0"/>
            </a:endParaRPr>
          </a:p>
        </p:txBody>
      </p:sp>
      <p:sp>
        <p:nvSpPr>
          <p:cNvPr id="6" name="Rectangle 102"/>
          <p:cNvSpPr>
            <a:spLocks noChangeArrowheads="1"/>
          </p:cNvSpPr>
          <p:nvPr/>
        </p:nvSpPr>
        <p:spPr bwMode="auto">
          <a:xfrm>
            <a:off x="683568" y="3429001"/>
            <a:ext cx="7920880" cy="576064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b="1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Порядок ведения работы</a:t>
            </a:r>
            <a:endParaRPr 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algn="ctr"/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683568" y="5085184"/>
            <a:ext cx="7920880" cy="6720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sz="16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Формирование планов-графиков завершения оформления прав на имущество</a:t>
            </a:r>
            <a:endParaRPr lang="ru-RU" altLang="ru-RU" sz="16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9263" y="1124744"/>
            <a:ext cx="849694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Ключевые задачи:</a:t>
            </a:r>
          </a:p>
          <a:p>
            <a:pPr indent="2667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Внесение сведений о федеральном имуществе в Реестр федерального имущества (100 % объектов)</a:t>
            </a:r>
          </a:p>
          <a:p>
            <a:pPr indent="2667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Государственная регистрация права собственности Российской Федерации на федеральное имущество (100 % объектов)</a:t>
            </a:r>
          </a:p>
          <a:p>
            <a:pPr indent="2667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Государственная регистрация вещных прав подведомственных организаций на федеральное недвижимое имущество (100 % объектов)</a:t>
            </a:r>
            <a:endParaRPr 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5" name="Прямая со стрелкой 94"/>
          <p:cNvCxnSpPr/>
          <p:nvPr/>
        </p:nvCxnSpPr>
        <p:spPr bwMode="auto">
          <a:xfrm>
            <a:off x="4572000" y="4797152"/>
            <a:ext cx="0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Rectangle 63"/>
          <p:cNvSpPr>
            <a:spLocks noChangeArrowheads="1"/>
          </p:cNvSpPr>
          <p:nvPr/>
        </p:nvSpPr>
        <p:spPr bwMode="auto">
          <a:xfrm>
            <a:off x="683568" y="6021288"/>
            <a:ext cx="7920880" cy="576064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sz="16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Регистрация прав</a:t>
            </a:r>
            <a:endParaRPr lang="ru-RU" altLang="ru-RU" sz="16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 bwMode="auto">
          <a:xfrm>
            <a:off x="4571875" y="5757259"/>
            <a:ext cx="125" cy="2640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683568" y="4149080"/>
            <a:ext cx="7920880" cy="6720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sz="16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Формирование базы данных об имущественном комплексе подведомственных организаций и состояния оформления прав на него</a:t>
            </a:r>
            <a:endParaRPr lang="ru-RU" altLang="ru-RU" sz="16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867566"/>
              </p:ext>
            </p:extLst>
          </p:nvPr>
        </p:nvGraphicFramePr>
        <p:xfrm>
          <a:off x="237506" y="1556793"/>
          <a:ext cx="8612871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344"/>
                <a:gridCol w="3113155"/>
                <a:gridCol w="4988372"/>
              </a:tblGrid>
              <a:tr h="55563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91999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0000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необходимо выявление резервов и перераспределение в пользу приоритетных направлений и проектов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0000"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рамках формирования проекта федерального бюджета обеспечена оптимизация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расходов в объеме 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3 660,5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млрд. рублей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2014-2016 гг., в том числе, за счет 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5%</a:t>
                      </a:r>
                      <a:r>
                        <a:rPr lang="ru-RU" sz="14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сокращения расходов на закупку товаров, работ и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 для государственных нужд, 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сокращения субсидий бюджетным и автономным учреждениям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уменьшения межбюджетных трансфертов государственным внебюджетным фондам РФ, и их перераспределение на приоритетные задачи, в первую очередь – на реализацию Указов от 7 мая 2012 года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4890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60000" algn="just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четко определить приоритеты, еще раз оценить содержание государственных программ, доработать при необходимости, предусмотреть объемы их финансирования в соответствии с реальными возможностями федерального бюджета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60000" algn="just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федеральный бюджет на 2014-2016 годы впервые сформирован на основе 39 утвержденных государственных программ, соответствующие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изменения внесены в бюджетную классификацию; </a:t>
                      </a:r>
                    </a:p>
                    <a:p>
                      <a:pPr marL="0" indent="360000" algn="just" defTabSz="914400" rtl="0" eaLnBrk="1" latinLnBrk="0" hangingPunct="1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программы будут скорректированы и утверждены в едином «базовом» варианте, позволяющем достичь планируемых результатов в рамках долгосрочных бюджетных ограничений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92696"/>
            <a:ext cx="899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04" tIns="45702" rIns="91404" bIns="45702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65000"/>
              </a:spcBef>
            </a:pPr>
            <a:r>
              <a:rPr lang="ru-RU" altLang="ru-RU" sz="2400" b="1" dirty="0" smtClean="0">
                <a:solidFill>
                  <a:srgbClr val="514185"/>
                </a:solidFill>
                <a:latin typeface="Arial Narrow" pitchFamily="34" charset="0"/>
              </a:rPr>
              <a:t>Реализация основных положений Бюджетного послания Президента Российской Федерации на 2014-2016 годы</a:t>
            </a:r>
            <a:endParaRPr lang="ru-RU" altLang="ru-RU" sz="2400" b="1" dirty="0">
              <a:solidFill>
                <a:srgbClr val="514185"/>
              </a:solidFill>
              <a:latin typeface="Arial Narrow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79263" y="1124744"/>
            <a:ext cx="8785225" cy="5112568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t"/>
          <a:lstStyle>
            <a:lvl1pPr marL="609600" indent="-609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ts val="600"/>
              </a:spcBef>
            </a:pPr>
            <a:endParaRPr lang="ru-RU" altLang="ru-RU" sz="1600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altLang="ru-RU" sz="1600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91071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514185"/>
                </a:solidFill>
                <a:latin typeface="Arial Narrow" pitchFamily="34" charset="0"/>
              </a:rPr>
              <a:t>Земельные участки</a:t>
            </a:r>
            <a:endParaRPr lang="ru-RU" sz="2400" b="1" dirty="0">
              <a:solidFill>
                <a:srgbClr val="514185"/>
              </a:solidFill>
              <a:latin typeface="Arial Narrow" pitchFamily="34" charset="0"/>
            </a:endParaRPr>
          </a:p>
        </p:txBody>
      </p:sp>
      <p:sp>
        <p:nvSpPr>
          <p:cNvPr id="6" name="Rectangle 102"/>
          <p:cNvSpPr>
            <a:spLocks noChangeArrowheads="1"/>
          </p:cNvSpPr>
          <p:nvPr/>
        </p:nvSpPr>
        <p:spPr bwMode="auto">
          <a:xfrm>
            <a:off x="647564" y="2276872"/>
            <a:ext cx="7920880" cy="576064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b="1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ЗАДАЧИ:</a:t>
            </a:r>
            <a:endParaRPr 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algn="ctr"/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683568" y="4365104"/>
            <a:ext cx="7920880" cy="6720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sz="16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Недопущение фактов безосновательного изъятия земельных участков</a:t>
            </a:r>
            <a:endParaRPr lang="ru-RU" altLang="ru-RU" sz="16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9263" y="112474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Одной из ключевых задач в данной работе является контроль оформления прав на земельные участки</a:t>
            </a:r>
            <a:endParaRPr 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Rectangle 63"/>
          <p:cNvSpPr>
            <a:spLocks noChangeArrowheads="1"/>
          </p:cNvSpPr>
          <p:nvPr/>
        </p:nvSpPr>
        <p:spPr bwMode="auto">
          <a:xfrm>
            <a:off x="683568" y="5301208"/>
            <a:ext cx="7920880" cy="576064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sz="16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Регистрация прав Российской Федерацией на 100 % земельных участков</a:t>
            </a:r>
            <a:endParaRPr lang="ru-RU" altLang="ru-RU" sz="16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683568" y="3429000"/>
            <a:ext cx="7920880" cy="6720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sz="16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Недопущение утраты Российской Федерацией земельных участков</a:t>
            </a:r>
            <a:endParaRPr lang="ru-RU" altLang="ru-RU" sz="16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7" name="Text Box 175"/>
          <p:cNvSpPr txBox="1">
            <a:spLocks noChangeArrowheads="1"/>
          </p:cNvSpPr>
          <p:nvPr/>
        </p:nvSpPr>
        <p:spPr bwMode="auto">
          <a:xfrm>
            <a:off x="0" y="542925"/>
            <a:ext cx="9144000" cy="608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65000"/>
              </a:spcBef>
            </a:pPr>
            <a:endParaRPr lang="ru-RU" altLang="ru-RU" sz="4800" b="1" dirty="0">
              <a:solidFill>
                <a:srgbClr val="514185"/>
              </a:solidFill>
              <a:latin typeface="Arial Narrow" pitchFamily="34" charset="0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65000"/>
              </a:spcBef>
            </a:pPr>
            <a:endParaRPr lang="ru-RU" altLang="ru-RU" sz="4800" b="1" dirty="0">
              <a:solidFill>
                <a:srgbClr val="514185"/>
              </a:solidFill>
              <a:latin typeface="Arial Narrow" pitchFamily="34" charset="0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65000"/>
              </a:spcBef>
            </a:pPr>
            <a:endParaRPr lang="ru-RU" altLang="ru-RU" sz="4800" b="1" dirty="0" smtClean="0">
              <a:solidFill>
                <a:srgbClr val="514185"/>
              </a:solidFill>
              <a:latin typeface="Arial Narrow" pitchFamily="34" charset="0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65000"/>
              </a:spcBef>
            </a:pPr>
            <a:r>
              <a:rPr lang="ru-RU" altLang="ru-RU" sz="4800" b="1" dirty="0" smtClean="0">
                <a:solidFill>
                  <a:srgbClr val="514185"/>
                </a:solidFill>
                <a:latin typeface="Arial Narrow" pitchFamily="34" charset="0"/>
                <a:cs typeface="+mn-cs"/>
              </a:rPr>
              <a:t>СПАСИБО ЗА ВНИМАНИЕ!</a:t>
            </a:r>
            <a:endParaRPr lang="ru-RU" altLang="ru-RU" sz="4800" b="1" dirty="0">
              <a:solidFill>
                <a:srgbClr val="514185"/>
              </a:solidFill>
              <a:latin typeface="Arial Narrow" pitchFamily="34" charset="0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65000"/>
              </a:spcBef>
            </a:pPr>
            <a:endParaRPr lang="ru-RU" altLang="ru-RU" sz="4800" b="1" dirty="0" smtClean="0">
              <a:solidFill>
                <a:srgbClr val="514185"/>
              </a:solidFill>
              <a:latin typeface="Arial Narrow" pitchFamily="34" charset="0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65000"/>
              </a:spcBef>
            </a:pPr>
            <a:endParaRPr lang="ru-RU" altLang="ru-RU" sz="4800" b="1" dirty="0" smtClean="0">
              <a:solidFill>
                <a:srgbClr val="514185"/>
              </a:solidFill>
              <a:latin typeface="Arial Narrow" pitchFamily="34" charset="0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65000"/>
              </a:spcBef>
            </a:pPr>
            <a:endParaRPr lang="ru-RU" altLang="ru-RU" sz="4800" b="1" dirty="0">
              <a:solidFill>
                <a:srgbClr val="514185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23322"/>
              </p:ext>
            </p:extLst>
          </p:nvPr>
        </p:nvGraphicFramePr>
        <p:xfrm>
          <a:off x="214811" y="1412776"/>
          <a:ext cx="8605659" cy="4563562"/>
        </p:xfrm>
        <a:graphic>
          <a:graphicData uri="http://schemas.openxmlformats.org/drawingml/2006/table">
            <a:tbl>
              <a:tblPr/>
              <a:tblGrid>
                <a:gridCol w="396749"/>
                <a:gridCol w="3161852"/>
                <a:gridCol w="821216"/>
                <a:gridCol w="646708"/>
                <a:gridCol w="821216"/>
                <a:gridCol w="821216"/>
                <a:gridCol w="646708"/>
                <a:gridCol w="643286"/>
                <a:gridCol w="646708"/>
              </a:tblGrid>
              <a:tr h="28624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№ п/п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50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spc="-2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Закон</a:t>
                      </a:r>
                      <a:br>
                        <a:rPr lang="ru-RU" sz="1400" b="0" i="0" u="none" strike="noStrike" kern="1200" spc="-2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b="0" i="0" u="none" strike="noStrike" kern="1200" spc="-2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№216-ФЗ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Откло-нение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spc="-2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Закон</a:t>
                      </a:r>
                      <a:br>
                        <a:rPr lang="ru-RU" sz="1400" b="0" i="0" u="none" strike="noStrike" kern="1200" spc="-2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b="0" i="0" u="none" strike="noStrike" kern="1200" spc="-2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№216-ФЗ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Откло-нение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47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оходы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(при базовой цене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нефть)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512,2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523,8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0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ефицит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расчетный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(1% ВВП)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733,2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796,6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асходы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 бюджетным правилам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(стр.1+стр.2)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976,6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392,2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0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 %% ВВП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79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словно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утвержденные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374,4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406,9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819,6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2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асходы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без учета условно утвержденных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15 572,6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0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асходы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(предельные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392,2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0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 %% ВВП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4813" y="560874"/>
            <a:ext cx="8739187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04" tIns="45702" rIns="91404" bIns="45702" anchor="ctr"/>
          <a:lstStyle/>
          <a:p>
            <a:pPr algn="ctr">
              <a:lnSpc>
                <a:spcPct val="80000"/>
              </a:lnSpc>
              <a:spcBef>
                <a:spcPct val="65000"/>
              </a:spcBef>
            </a:pPr>
            <a:r>
              <a:rPr lang="ru-RU" sz="2400" b="1" dirty="0">
                <a:solidFill>
                  <a:srgbClr val="514185"/>
                </a:solidFill>
                <a:latin typeface="Arial Narrow" pitchFamily="34" charset="0"/>
              </a:rPr>
              <a:t>Расчет расходов федерального бюджета на 2014-2016 годы с использованием бюджетного правила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124" y="592930"/>
            <a:ext cx="8757138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04" tIns="45702" rIns="91404" bIns="45702" anchor="ctr"/>
          <a:lstStyle/>
          <a:p>
            <a:pPr algn="ctr">
              <a:lnSpc>
                <a:spcPct val="80000"/>
              </a:lnSpc>
              <a:spcBef>
                <a:spcPct val="65000"/>
              </a:spcBef>
            </a:pPr>
            <a:r>
              <a:rPr lang="ru-RU" sz="2400" b="1" dirty="0">
                <a:solidFill>
                  <a:srgbClr val="514185"/>
                </a:solidFill>
                <a:latin typeface="Arial Narrow" pitchFamily="34" charset="0"/>
              </a:rPr>
              <a:t>«Бюджетный маневр» в 2014-2016 годах</a:t>
            </a:r>
          </a:p>
        </p:txBody>
      </p:sp>
      <p:graphicFrame>
        <p:nvGraphicFramePr>
          <p:cNvPr id="9" name="Group 4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997064"/>
              </p:ext>
            </p:extLst>
          </p:nvPr>
        </p:nvGraphicFramePr>
        <p:xfrm>
          <a:off x="93291" y="952484"/>
          <a:ext cx="8912685" cy="5012328"/>
        </p:xfrm>
        <a:graphic>
          <a:graphicData uri="http://schemas.openxmlformats.org/drawingml/2006/table">
            <a:tbl>
              <a:tblPr/>
              <a:tblGrid>
                <a:gridCol w="346757"/>
                <a:gridCol w="5855245"/>
                <a:gridCol w="903561"/>
                <a:gridCol w="903561"/>
                <a:gridCol w="903561"/>
              </a:tblGrid>
              <a:tr h="447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3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-3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п/п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kumimoji="0" lang="ru-RU" sz="1400" b="0" i="0" u="none" strike="noStrike" kern="1200" cap="none" spc="-3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</a:t>
                      </a:r>
                    </a:p>
                  </a:txBody>
                  <a:tcPr marL="8792" marR="8792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 </a:t>
                      </a:r>
                    </a:p>
                  </a:txBody>
                  <a:tcPr marL="8792" marR="8792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spc="-3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2016 </a:t>
                      </a:r>
                    </a:p>
                  </a:txBody>
                  <a:tcPr marL="63318" marR="633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44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Решения об уменьшении бюджетных ассигнований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15" marR="1661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1 146,0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1 178,2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1 336,3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ru-RU" sz="1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 них: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15" marR="1661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Уменьшение межбюджетных трансфертов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государственным внебюджетным фондам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Российской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Федерации</a:t>
                      </a:r>
                      <a:endParaRPr lang="ru-RU" sz="1500" b="1" i="0" u="none" strike="noStrike" spc="-80" baseline="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15" marR="16615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864,8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857,3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628,2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Сокращение </a:t>
                      </a:r>
                      <a:r>
                        <a:rPr lang="ru-RU" sz="1500" b="0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бюджетных ассигнований </a:t>
                      </a:r>
                      <a:r>
                        <a:rPr lang="ru-RU" sz="1500" b="1" i="0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на 5% </a:t>
                      </a:r>
                      <a:r>
                        <a:rPr lang="ru-RU" sz="1400" i="0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2%</a:t>
                      </a:r>
                      <a:r>
                        <a:rPr lang="ru-RU" sz="1400" i="0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 в части </a:t>
                      </a:r>
                      <a:r>
                        <a:rPr lang="ru-RU" sz="1400" b="1" i="0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субсидий 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бюджетным и  автономным</a:t>
                      </a:r>
                      <a:r>
                        <a:rPr lang="ru-RU" sz="1400" i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учреждениям</a:t>
                      </a:r>
                      <a:r>
                        <a:rPr lang="ru-RU" sz="1400" i="0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)</a:t>
                      </a:r>
                      <a:endParaRPr lang="ru-RU" sz="1500" b="1" i="0" u="none" strike="noStrike" spc="-30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15" marR="16615" marT="54000" marB="5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200,1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210,1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214,4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Прекращение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действующих расходных обязательств</a:t>
                      </a:r>
                    </a:p>
                  </a:txBody>
                  <a:tcPr marL="16615" marR="1661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Предложения по</a:t>
                      </a:r>
                      <a:r>
                        <a:rPr lang="ru-RU" sz="1600" b="1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 повышению доходов </a:t>
                      </a:r>
                      <a:r>
                        <a:rPr lang="ru-RU" sz="1600" b="0" dirty="0" smtClean="0">
                          <a:latin typeface="Arial Narrow" panose="020B0606020202030204" pitchFamily="34" charset="0"/>
                          <a:cs typeface="Times New Roman" pitchFamily="18" charset="0"/>
                        </a:rPr>
                        <a:t>федерального бюджета</a:t>
                      </a:r>
                      <a:endParaRPr lang="ru-RU" sz="1600" b="0" i="1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15" marR="1661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36,1*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67,1*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71,8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2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Увеличение действующих расходных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обязательств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15" marR="1661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461,2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687,4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032,6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III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Принятие новых расходных обязательств </a:t>
                      </a:r>
                      <a:endParaRPr lang="ru-RU" sz="1600" b="1" i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6615" marR="1661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684,5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490,8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303,7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IV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БАЛАНС</a:t>
                      </a:r>
                      <a:endParaRPr lang="ru-RU" sz="1600" b="1" i="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6615" marR="16615" marT="10800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7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7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7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7406" y="6236896"/>
            <a:ext cx="89183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u="sng" dirty="0" smtClean="0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В соответствии с «бюджетными правилами» не влияют на общий объем расходов в соответствующих годах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49225" y="548680"/>
            <a:ext cx="899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04" tIns="45702" rIns="91404" bIns="45702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65000"/>
              </a:spcBef>
            </a:pPr>
            <a:r>
              <a:rPr lang="ru-RU" altLang="ru-RU" sz="2400" b="1" dirty="0" smtClean="0">
                <a:solidFill>
                  <a:srgbClr val="514185"/>
                </a:solidFill>
                <a:latin typeface="Arial Narrow" pitchFamily="34" charset="0"/>
              </a:rPr>
              <a:t>Бюджет ФАНО, РАН</a:t>
            </a:r>
            <a:endParaRPr lang="ru-RU" altLang="ru-RU" sz="2400" b="1" dirty="0">
              <a:solidFill>
                <a:srgbClr val="514185"/>
              </a:solidFill>
              <a:latin typeface="Arial Narrow" pitchFamily="34" charset="0"/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390228" y="1371005"/>
            <a:ext cx="2237556" cy="5082331"/>
            <a:chOff x="390228" y="1371005"/>
            <a:chExt cx="2751584" cy="5082331"/>
          </a:xfrm>
        </p:grpSpPr>
        <p:sp>
          <p:nvSpPr>
            <p:cNvPr id="14" name="Rectangle 102"/>
            <p:cNvSpPr>
              <a:spLocks noChangeArrowheads="1"/>
            </p:cNvSpPr>
            <p:nvPr/>
          </p:nvSpPr>
          <p:spPr bwMode="auto">
            <a:xfrm>
              <a:off x="390228" y="4941168"/>
              <a:ext cx="2736303" cy="6480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91412" tIns="45706" rIns="91412" bIns="45706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rgbClr val="333399"/>
                  </a:solidFill>
                  <a:latin typeface="Arial Narrow" panose="020B0606020202030204" pitchFamily="34" charset="0"/>
                </a:rPr>
                <a:t>РАМН</a:t>
              </a:r>
              <a:endParaRPr lang="ru-RU" altLang="ru-RU" sz="1600" b="1" dirty="0">
                <a:solidFill>
                  <a:srgbClr val="333399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02"/>
            <p:cNvSpPr>
              <a:spLocks noChangeArrowheads="1"/>
            </p:cNvSpPr>
            <p:nvPr/>
          </p:nvSpPr>
          <p:spPr bwMode="auto">
            <a:xfrm>
              <a:off x="390229" y="5805264"/>
              <a:ext cx="2736303" cy="6480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91412" tIns="45706" rIns="91412" bIns="45706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rgbClr val="333399"/>
                  </a:solidFill>
                  <a:latin typeface="Arial Narrow" panose="020B0606020202030204" pitchFamily="34" charset="0"/>
                </a:rPr>
                <a:t>РАСХН</a:t>
              </a:r>
              <a:endParaRPr lang="ru-RU" altLang="ru-RU" sz="1600" b="1" dirty="0">
                <a:solidFill>
                  <a:srgbClr val="333399"/>
                </a:solidFill>
                <a:latin typeface="Arial Narrow" pitchFamily="34" charset="0"/>
              </a:endParaRPr>
            </a:p>
          </p:txBody>
        </p:sp>
        <p:sp>
          <p:nvSpPr>
            <p:cNvPr id="21" name="Rectangle 102"/>
            <p:cNvSpPr>
              <a:spLocks noChangeArrowheads="1"/>
            </p:cNvSpPr>
            <p:nvPr/>
          </p:nvSpPr>
          <p:spPr bwMode="auto">
            <a:xfrm>
              <a:off x="395536" y="3068960"/>
              <a:ext cx="2736303" cy="6480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91412" tIns="45706" rIns="91412" bIns="45706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rgbClr val="333399"/>
                  </a:solidFill>
                  <a:latin typeface="Arial Narrow" panose="020B0606020202030204" pitchFamily="34" charset="0"/>
                </a:rPr>
                <a:t>УО РАН</a:t>
              </a:r>
              <a:endParaRPr lang="ru-RU" altLang="ru-RU" sz="1600" b="1" dirty="0">
                <a:solidFill>
                  <a:srgbClr val="333399"/>
                </a:solidFill>
                <a:latin typeface="Arial Narrow" pitchFamily="34" charset="0"/>
              </a:endParaRPr>
            </a:p>
          </p:txBody>
        </p:sp>
        <p:sp>
          <p:nvSpPr>
            <p:cNvPr id="22" name="Rectangle 102"/>
            <p:cNvSpPr>
              <a:spLocks noChangeArrowheads="1"/>
            </p:cNvSpPr>
            <p:nvPr/>
          </p:nvSpPr>
          <p:spPr bwMode="auto">
            <a:xfrm>
              <a:off x="395536" y="2204864"/>
              <a:ext cx="2736303" cy="6480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91412" tIns="45706" rIns="91412" bIns="45706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rgbClr val="333399"/>
                  </a:solidFill>
                  <a:latin typeface="Arial Narrow" panose="020B0606020202030204" pitchFamily="34" charset="0"/>
                </a:rPr>
                <a:t>СО РАН</a:t>
              </a:r>
              <a:endParaRPr lang="ru-RU" altLang="ru-RU" sz="1600" b="1" dirty="0">
                <a:solidFill>
                  <a:srgbClr val="333399"/>
                </a:solidFill>
                <a:latin typeface="Arial Narrow" pitchFamily="34" charset="0"/>
              </a:endParaRPr>
            </a:p>
          </p:txBody>
        </p:sp>
        <p:sp>
          <p:nvSpPr>
            <p:cNvPr id="23" name="Rectangle 102"/>
            <p:cNvSpPr>
              <a:spLocks noChangeArrowheads="1"/>
            </p:cNvSpPr>
            <p:nvPr/>
          </p:nvSpPr>
          <p:spPr bwMode="auto">
            <a:xfrm>
              <a:off x="405509" y="1371005"/>
              <a:ext cx="2736303" cy="6480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91412" tIns="45706" rIns="91412" bIns="45706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rgbClr val="333399"/>
                  </a:solidFill>
                  <a:latin typeface="Arial Narrow" panose="020B0606020202030204" pitchFamily="34" charset="0"/>
                </a:rPr>
                <a:t>РАН</a:t>
              </a:r>
              <a:endParaRPr lang="ru-RU" altLang="ru-RU" sz="1600" b="1" dirty="0">
                <a:solidFill>
                  <a:srgbClr val="333399"/>
                </a:solidFill>
                <a:latin typeface="Arial Narrow" pitchFamily="34" charset="0"/>
              </a:endParaRPr>
            </a:p>
          </p:txBody>
        </p:sp>
        <p:sp>
          <p:nvSpPr>
            <p:cNvPr id="24" name="Rectangle 102"/>
            <p:cNvSpPr>
              <a:spLocks noChangeArrowheads="1"/>
            </p:cNvSpPr>
            <p:nvPr/>
          </p:nvSpPr>
          <p:spPr bwMode="auto">
            <a:xfrm>
              <a:off x="395536" y="4005064"/>
              <a:ext cx="2736303" cy="6480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91412" tIns="45706" rIns="91412" bIns="45706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rgbClr val="333399"/>
                  </a:solidFill>
                  <a:latin typeface="Arial Narrow" panose="020B0606020202030204" pitchFamily="34" charset="0"/>
                </a:rPr>
                <a:t>ДВО РАН</a:t>
              </a:r>
              <a:endParaRPr lang="ru-RU" altLang="ru-RU" sz="1600" b="1" dirty="0">
                <a:solidFill>
                  <a:srgbClr val="333399"/>
                </a:solidFill>
                <a:latin typeface="Arial Narrow" pitchFamily="34" charset="0"/>
              </a:endParaRPr>
            </a:p>
          </p:txBody>
        </p:sp>
      </p:grpSp>
      <p:sp>
        <p:nvSpPr>
          <p:cNvPr id="27" name="Правая фигурная скобка 26"/>
          <p:cNvSpPr/>
          <p:nvPr/>
        </p:nvSpPr>
        <p:spPr bwMode="auto">
          <a:xfrm>
            <a:off x="2843808" y="1371005"/>
            <a:ext cx="648072" cy="5082331"/>
          </a:xfrm>
          <a:prstGeom prst="rightBrac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Группа 28"/>
          <p:cNvGrpSpPr/>
          <p:nvPr/>
        </p:nvGrpSpPr>
        <p:grpSpPr>
          <a:xfrm>
            <a:off x="5796138" y="2528020"/>
            <a:ext cx="3024334" cy="2773188"/>
            <a:chOff x="5220072" y="1879948"/>
            <a:chExt cx="3024334" cy="2773188"/>
          </a:xfrm>
        </p:grpSpPr>
        <p:grpSp>
          <p:nvGrpSpPr>
            <p:cNvPr id="4" name="Группа 25"/>
            <p:cNvGrpSpPr/>
            <p:nvPr/>
          </p:nvGrpSpPr>
          <p:grpSpPr>
            <a:xfrm>
              <a:off x="6012159" y="1879948"/>
              <a:ext cx="2232247" cy="2701180"/>
              <a:chOff x="5508103" y="1879948"/>
              <a:chExt cx="2736304" cy="2701180"/>
            </a:xfrm>
          </p:grpSpPr>
          <p:sp>
            <p:nvSpPr>
              <p:cNvPr id="16" name="Rectangle 102"/>
              <p:cNvSpPr>
                <a:spLocks noChangeArrowheads="1"/>
              </p:cNvSpPr>
              <p:nvPr/>
            </p:nvSpPr>
            <p:spPr bwMode="auto">
              <a:xfrm>
                <a:off x="5508104" y="3645024"/>
                <a:ext cx="2736303" cy="93610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91412" tIns="45706" rIns="91412" bIns="45706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altLang="ru-RU" sz="1600" b="1" dirty="0" smtClean="0">
                    <a:solidFill>
                      <a:srgbClr val="333399"/>
                    </a:solidFill>
                    <a:latin typeface="Arial Narrow" panose="020B0606020202030204" pitchFamily="34" charset="0"/>
                  </a:rPr>
                  <a:t>РАН</a:t>
                </a:r>
                <a:endParaRPr lang="ru-RU" altLang="ru-RU" sz="1600" b="1" dirty="0">
                  <a:solidFill>
                    <a:srgbClr val="333399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" name="Rectangle 102"/>
              <p:cNvSpPr>
                <a:spLocks noChangeArrowheads="1"/>
              </p:cNvSpPr>
              <p:nvPr/>
            </p:nvSpPr>
            <p:spPr bwMode="auto">
              <a:xfrm>
                <a:off x="5508103" y="1879948"/>
                <a:ext cx="2736303" cy="93610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91412" tIns="45706" rIns="91412" bIns="45706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altLang="ru-RU" sz="1600" b="1" dirty="0" smtClean="0">
                    <a:solidFill>
                      <a:srgbClr val="333399"/>
                    </a:solidFill>
                    <a:latin typeface="Arial Narrow" panose="020B0606020202030204" pitchFamily="34" charset="0"/>
                  </a:rPr>
                  <a:t>ФАНО</a:t>
                </a:r>
                <a:endParaRPr lang="ru-RU" altLang="ru-RU" sz="1600" b="1" dirty="0">
                  <a:solidFill>
                    <a:srgbClr val="333399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8" name="Левая фигурная скобка 27"/>
            <p:cNvSpPr/>
            <p:nvPr/>
          </p:nvSpPr>
          <p:spPr bwMode="auto">
            <a:xfrm>
              <a:off x="5220072" y="1879948"/>
              <a:ext cx="360040" cy="2773188"/>
            </a:xfrm>
            <a:prstGeom prst="leftBrac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0" name="Rectangle 63"/>
          <p:cNvSpPr>
            <a:spLocks noChangeArrowheads="1"/>
          </p:cNvSpPr>
          <p:nvPr/>
        </p:nvSpPr>
        <p:spPr bwMode="auto">
          <a:xfrm>
            <a:off x="3491880" y="2276872"/>
            <a:ext cx="2160240" cy="934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95,8 млрд. руб.</a:t>
            </a:r>
            <a:endParaRPr lang="ru-RU" altLang="ru-RU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1960" y="3278594"/>
            <a:ext cx="8435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=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4" name="Rectangle 63"/>
          <p:cNvSpPr>
            <a:spLocks noChangeArrowheads="1"/>
          </p:cNvSpPr>
          <p:nvPr/>
        </p:nvSpPr>
        <p:spPr bwMode="auto">
          <a:xfrm>
            <a:off x="6638868" y="3573017"/>
            <a:ext cx="2160240" cy="339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91,7 млрд. руб.</a:t>
            </a:r>
          </a:p>
        </p:txBody>
      </p:sp>
      <p:sp>
        <p:nvSpPr>
          <p:cNvPr id="36" name="Rectangle 63"/>
          <p:cNvSpPr>
            <a:spLocks noChangeArrowheads="1"/>
          </p:cNvSpPr>
          <p:nvPr/>
        </p:nvSpPr>
        <p:spPr bwMode="auto">
          <a:xfrm>
            <a:off x="6624228" y="5419663"/>
            <a:ext cx="2160240" cy="339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4,1 млрд. руб.</a:t>
            </a:r>
            <a:endParaRPr lang="ru-RU" altLang="ru-RU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79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0" name="Rectangle 2"/>
          <p:cNvSpPr>
            <a:spLocks noChangeArrowheads="1"/>
          </p:cNvSpPr>
          <p:nvPr/>
        </p:nvSpPr>
        <p:spPr bwMode="auto">
          <a:xfrm>
            <a:off x="149225" y="548680"/>
            <a:ext cx="899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04" tIns="45702" rIns="91404" bIns="45702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65000"/>
              </a:spcBef>
            </a:pPr>
            <a:r>
              <a:rPr lang="ru-RU" altLang="ru-RU" sz="2400" b="1" dirty="0" smtClean="0">
                <a:solidFill>
                  <a:srgbClr val="514185"/>
                </a:solidFill>
                <a:latin typeface="Arial Narrow" pitchFamily="34" charset="0"/>
              </a:rPr>
              <a:t>НПА, иные документы, необходимые для  финансового обеспечения деятельности учреждений подведомственных ФАНО</a:t>
            </a:r>
            <a:endParaRPr lang="ru-RU" altLang="ru-RU" sz="2400" b="1" dirty="0">
              <a:solidFill>
                <a:srgbClr val="514185"/>
              </a:solidFill>
              <a:latin typeface="Arial Narrow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79512" y="1371005"/>
            <a:ext cx="8785225" cy="5010323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t"/>
          <a:lstStyle>
            <a:lvl1pPr marL="609600" indent="-609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Перечень </a:t>
            </a:r>
            <a:r>
              <a:rPr lang="ru-RU" altLang="ru-RU" sz="2400" b="1" dirty="0">
                <a:solidFill>
                  <a:srgbClr val="333399"/>
                </a:solidFill>
                <a:latin typeface="Arial Narrow" panose="020B0606020202030204" pitchFamily="34" charset="0"/>
              </a:rPr>
              <a:t>подведомственных </a:t>
            </a:r>
            <a:r>
              <a:rPr lang="ru-RU" altLang="ru-RU" sz="2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ФАНО организаций </a:t>
            </a:r>
            <a:endParaRPr lang="ru-RU" altLang="ru-RU" sz="24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333399"/>
                </a:solidFill>
                <a:latin typeface="Arial Narrow" panose="020B0606020202030204" pitchFamily="34" charset="0"/>
              </a:rPr>
              <a:t>Ведомственный перечень государственных услуг </a:t>
            </a:r>
            <a:r>
              <a:rPr lang="ru-RU" sz="2400" b="1" dirty="0">
                <a:solidFill>
                  <a:srgbClr val="333399"/>
                </a:solidFill>
                <a:latin typeface="Arial Narrow" panose="020B0606020202030204" pitchFamily="34" charset="0"/>
              </a:rPr>
              <a:t>и работ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333399"/>
                </a:solidFill>
                <a:latin typeface="Arial Narrow" panose="020B0606020202030204" pitchFamily="34" charset="0"/>
              </a:rPr>
              <a:t>Государственные задания на оказание государственных услуг (выполнение работ)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333399"/>
                </a:solidFill>
                <a:latin typeface="Arial Narrow" panose="020B0606020202030204" pitchFamily="34" charset="0"/>
              </a:rPr>
              <a:t>Соглашения о предоставлении субсидии на финансовое </a:t>
            </a:r>
            <a:r>
              <a:rPr lang="ru-RU" altLang="ru-RU" sz="2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обеспечение выполнения </a:t>
            </a:r>
            <a:r>
              <a:rPr lang="ru-RU" altLang="ru-RU" sz="2400" b="1" dirty="0">
                <a:solidFill>
                  <a:srgbClr val="333399"/>
                </a:solidFill>
                <a:latin typeface="Arial Narrow" panose="020B0606020202030204" pitchFamily="34" charset="0"/>
              </a:rPr>
              <a:t>государственного задания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333399"/>
                </a:solidFill>
                <a:latin typeface="Arial Narrow" panose="020B0606020202030204" pitchFamily="34" charset="0"/>
              </a:rPr>
              <a:t>План финансово-хозяйственной деятельности </a:t>
            </a:r>
            <a:r>
              <a:rPr lang="ru-RU" altLang="ru-RU" sz="2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учреждений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Порядок предоставления целевых субсидий, включающий перечень целевых субсидий)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Приказ о наделении </a:t>
            </a:r>
            <a:r>
              <a:rPr lang="ru-RU" sz="2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подведомственных учреждений полномочиями </a:t>
            </a:r>
            <a:r>
              <a:rPr lang="ru-RU" sz="2400" b="1" dirty="0">
                <a:solidFill>
                  <a:srgbClr val="333399"/>
                </a:solidFill>
                <a:latin typeface="Arial Narrow" panose="020B0606020202030204" pitchFamily="34" charset="0"/>
              </a:rPr>
              <a:t>ФАНО по исполнению публичных </a:t>
            </a:r>
            <a:r>
              <a:rPr lang="ru-RU" sz="2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обязательств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Порядок предоставления бюджетных инвестиций</a:t>
            </a:r>
            <a:endParaRPr lang="ru-RU" altLang="ru-RU" sz="1600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0" name="Rectangle 2"/>
          <p:cNvSpPr>
            <a:spLocks noChangeArrowheads="1"/>
          </p:cNvSpPr>
          <p:nvPr/>
        </p:nvSpPr>
        <p:spPr bwMode="auto">
          <a:xfrm>
            <a:off x="149225" y="548680"/>
            <a:ext cx="899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04" tIns="45702" rIns="91404" bIns="45702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65000"/>
              </a:spcBef>
            </a:pPr>
            <a:endParaRPr lang="ru-RU" altLang="ru-RU" sz="2400" b="1" dirty="0">
              <a:solidFill>
                <a:srgbClr val="514185"/>
              </a:solidFill>
              <a:latin typeface="Arial Narrow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79512" y="1082353"/>
            <a:ext cx="8785225" cy="5617244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t"/>
          <a:lstStyle>
            <a:lvl1pPr marL="609600" indent="-609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ts val="600"/>
              </a:spcBef>
            </a:pPr>
            <a:endParaRPr lang="ru-RU" altLang="ru-RU" sz="1600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marL="0" indent="0" algn="just">
              <a:spcBef>
                <a:spcPts val="600"/>
              </a:spcBef>
            </a:pPr>
            <a:endParaRPr lang="ru-RU" altLang="ru-RU" sz="2400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marL="0" indent="0" algn="just">
              <a:spcBef>
                <a:spcPts val="600"/>
              </a:spcBef>
            </a:pPr>
            <a:endParaRPr lang="ru-RU" altLang="ru-RU" sz="2400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marL="0" indent="0" algn="just">
              <a:spcBef>
                <a:spcPts val="600"/>
              </a:spcBef>
            </a:pPr>
            <a:endParaRPr lang="ru-RU" altLang="ru-RU" sz="2400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marL="0" indent="0" algn="just">
              <a:spcBef>
                <a:spcPts val="600"/>
              </a:spcBef>
            </a:pPr>
            <a:endParaRPr lang="ru-RU" altLang="ru-RU" sz="2400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altLang="ru-RU" sz="1600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96752"/>
            <a:ext cx="5533061" cy="3888432"/>
          </a:xfrm>
          <a:prstGeom prst="rect">
            <a:avLst/>
          </a:prstGeom>
          <a:solidFill>
            <a:srgbClr val="CCCCFF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297707" y="620688"/>
            <a:ext cx="6548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altLang="ru-RU" sz="2400" b="1" dirty="0">
                <a:solidFill>
                  <a:srgbClr val="514185"/>
                </a:solidFill>
                <a:latin typeface="Arial Narrow" pitchFamily="34" charset="0"/>
              </a:rPr>
              <a:t>Перечень </a:t>
            </a:r>
            <a:r>
              <a:rPr lang="ru-RU" altLang="ru-RU" sz="2400" b="1" dirty="0" smtClean="0">
                <a:solidFill>
                  <a:srgbClr val="514185"/>
                </a:solidFill>
                <a:latin typeface="Arial Narrow" pitchFamily="34" charset="0"/>
              </a:rPr>
              <a:t>подведомственных ФАНО </a:t>
            </a:r>
            <a:r>
              <a:rPr lang="ru-RU" altLang="ru-RU" sz="2400" b="1" dirty="0">
                <a:solidFill>
                  <a:srgbClr val="514185"/>
                </a:solidFill>
                <a:latin typeface="Arial Narrow" pitchFamily="34" charset="0"/>
              </a:rPr>
              <a:t>организаций </a:t>
            </a:r>
          </a:p>
        </p:txBody>
      </p: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5544616" cy="3909184"/>
          </a:xfrm>
          <a:prstGeom prst="rect">
            <a:avLst/>
          </a:prstGeom>
          <a:solidFill>
            <a:srgbClr val="CCCCFF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3" name="Овал 2"/>
          <p:cNvSpPr/>
          <p:nvPr/>
        </p:nvSpPr>
        <p:spPr bwMode="auto">
          <a:xfrm>
            <a:off x="216024" y="4015440"/>
            <a:ext cx="6012160" cy="85372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 sz="3200" b="1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1268760"/>
            <a:ext cx="28083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Перечень утверждается распоряжением Правительства РФ</a:t>
            </a:r>
          </a:p>
          <a:p>
            <a:endParaRPr lang="ru-RU" b="1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Срок утверждения перечня –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декабрь 2013 года</a:t>
            </a:r>
          </a:p>
          <a:p>
            <a:endParaRPr 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Для утверждения перечня необходимы копии уставов с изменениями всех организаций, передаваемых ФАНО (запросы  направлены председателям </a:t>
            </a:r>
            <a:r>
              <a:rPr 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РАН, РАМН, </a:t>
            </a: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РАСХН, </a:t>
            </a:r>
            <a:r>
              <a:rPr 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в </a:t>
            </a:r>
            <a:r>
              <a:rPr 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ФНС)</a:t>
            </a:r>
            <a:endParaRPr 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0887" y="1268760"/>
            <a:ext cx="8785225" cy="5144579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b"/>
          <a:lstStyle>
            <a:lvl1pPr marL="609600" indent="-609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Char char="•"/>
            </a:pPr>
            <a:endParaRPr lang="ru-RU" altLang="ru-RU" sz="200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2805509" y="3857973"/>
            <a:ext cx="1838077" cy="358775"/>
          </a:xfrm>
          <a:prstGeom prst="rect">
            <a:avLst/>
          </a:prstGeom>
          <a:solidFill>
            <a:srgbClr val="CC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54</a:t>
            </a:r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2805509" y="3426173"/>
            <a:ext cx="1838077" cy="358775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112</a:t>
            </a:r>
            <a:endParaRPr lang="ru-RU" altLang="ru-RU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9469" name="Rectangle 15"/>
          <p:cNvSpPr>
            <a:spLocks noChangeArrowheads="1"/>
          </p:cNvSpPr>
          <p:nvPr/>
        </p:nvSpPr>
        <p:spPr bwMode="auto">
          <a:xfrm>
            <a:off x="2805509" y="2995960"/>
            <a:ext cx="1838077" cy="358775"/>
          </a:xfrm>
          <a:prstGeom prst="rect">
            <a:avLst/>
          </a:prstGeom>
          <a:solidFill>
            <a:srgbClr val="CC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43</a:t>
            </a:r>
            <a:endParaRPr lang="ru-RU" altLang="ru-RU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9472" name="Rectangle 18"/>
          <p:cNvSpPr>
            <a:spLocks noChangeArrowheads="1"/>
          </p:cNvSpPr>
          <p:nvPr/>
        </p:nvSpPr>
        <p:spPr bwMode="auto">
          <a:xfrm>
            <a:off x="2805509" y="2562573"/>
            <a:ext cx="1838076" cy="358775"/>
          </a:xfrm>
          <a:prstGeom prst="rect">
            <a:avLst/>
          </a:prstGeom>
          <a:solidFill>
            <a:srgbClr val="CC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296</a:t>
            </a:r>
            <a:endParaRPr lang="ru-RU" altLang="ru-RU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9506" name="Rectangle 60"/>
          <p:cNvSpPr>
            <a:spLocks noChangeArrowheads="1"/>
          </p:cNvSpPr>
          <p:nvPr/>
        </p:nvSpPr>
        <p:spPr bwMode="auto">
          <a:xfrm>
            <a:off x="852612" y="3857973"/>
            <a:ext cx="1847180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УоРАН</a:t>
            </a:r>
            <a:endParaRPr lang="ru-RU" altLang="ru-RU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9507" name="Rectangle 61"/>
          <p:cNvSpPr>
            <a:spLocks noChangeArrowheads="1"/>
          </p:cNvSpPr>
          <p:nvPr/>
        </p:nvSpPr>
        <p:spPr bwMode="auto">
          <a:xfrm>
            <a:off x="852612" y="3426173"/>
            <a:ext cx="1847180" cy="358775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333399"/>
                </a:solidFill>
                <a:latin typeface="Arial Narrow" panose="020B0606020202030204" pitchFamily="34" charset="0"/>
              </a:rPr>
              <a:t>Автономные</a:t>
            </a:r>
          </a:p>
        </p:txBody>
      </p:sp>
      <p:sp>
        <p:nvSpPr>
          <p:cNvPr id="19508" name="Rectangle 62"/>
          <p:cNvSpPr>
            <a:spLocks noChangeArrowheads="1"/>
          </p:cNvSpPr>
          <p:nvPr/>
        </p:nvSpPr>
        <p:spPr bwMode="auto">
          <a:xfrm>
            <a:off x="852612" y="2994373"/>
            <a:ext cx="1847180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ДоРАН</a:t>
            </a:r>
            <a:endParaRPr lang="ru-RU" altLang="ru-RU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9509" name="Rectangle 63"/>
          <p:cNvSpPr>
            <a:spLocks noChangeArrowheads="1"/>
          </p:cNvSpPr>
          <p:nvPr/>
        </p:nvSpPr>
        <p:spPr bwMode="auto">
          <a:xfrm>
            <a:off x="852612" y="2562573"/>
            <a:ext cx="1847180" cy="358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РАН</a:t>
            </a:r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9510" name="Rectangle 64"/>
          <p:cNvSpPr>
            <a:spLocks noChangeArrowheads="1"/>
          </p:cNvSpPr>
          <p:nvPr/>
        </p:nvSpPr>
        <p:spPr bwMode="auto">
          <a:xfrm>
            <a:off x="852612" y="1268760"/>
            <a:ext cx="1847180" cy="574675"/>
          </a:xfrm>
          <a:prstGeom prst="rect">
            <a:avLst/>
          </a:prstGeom>
          <a:solidFill>
            <a:srgbClr val="FFFF99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altLang="ru-RU">
                <a:solidFill>
                  <a:srgbClr val="333399"/>
                </a:solidFill>
                <a:latin typeface="Arial Narrow" panose="020B0606020202030204" pitchFamily="34" charset="0"/>
              </a:rPr>
              <a:t>Сфера деятельности</a:t>
            </a:r>
          </a:p>
        </p:txBody>
      </p:sp>
      <p:sp>
        <p:nvSpPr>
          <p:cNvPr id="19520" name="Rectangle 2"/>
          <p:cNvSpPr>
            <a:spLocks noChangeArrowheads="1"/>
          </p:cNvSpPr>
          <p:nvPr/>
        </p:nvSpPr>
        <p:spPr bwMode="auto">
          <a:xfrm>
            <a:off x="149225" y="548681"/>
            <a:ext cx="899477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04" tIns="45702" rIns="91404" bIns="45702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65000"/>
              </a:spcBef>
            </a:pPr>
            <a:r>
              <a:rPr lang="ru-RU" altLang="ru-RU" sz="2400" b="1" dirty="0" smtClean="0">
                <a:solidFill>
                  <a:srgbClr val="514185"/>
                </a:solidFill>
                <a:latin typeface="Arial Narrow" pitchFamily="34" charset="0"/>
              </a:rPr>
              <a:t>Информация об организациях, подведомственных ФАНО, </a:t>
            </a:r>
            <a:br>
              <a:rPr lang="ru-RU" altLang="ru-RU" sz="2400" b="1" dirty="0" smtClean="0">
                <a:solidFill>
                  <a:srgbClr val="514185"/>
                </a:solidFill>
                <a:latin typeface="Arial Narrow" pitchFamily="34" charset="0"/>
              </a:rPr>
            </a:br>
            <a:r>
              <a:rPr lang="ru-RU" altLang="ru-RU" sz="2400" b="1" dirty="0" smtClean="0">
                <a:solidFill>
                  <a:srgbClr val="514185"/>
                </a:solidFill>
                <a:latin typeface="Arial Narrow" pitchFamily="34" charset="0"/>
              </a:rPr>
              <a:t>в разрезе государственных академий наук</a:t>
            </a:r>
            <a:endParaRPr lang="ru-RU" altLang="ru-RU" sz="2400" b="1" dirty="0">
              <a:solidFill>
                <a:srgbClr val="514185"/>
              </a:solidFill>
              <a:latin typeface="Arial Narrow" pitchFamily="34" charset="0"/>
            </a:endParaRPr>
          </a:p>
        </p:txBody>
      </p:sp>
      <p:sp>
        <p:nvSpPr>
          <p:cNvPr id="19521" name="Rectangle 101"/>
          <p:cNvSpPr>
            <a:spLocks noChangeArrowheads="1"/>
          </p:cNvSpPr>
          <p:nvPr/>
        </p:nvSpPr>
        <p:spPr bwMode="auto">
          <a:xfrm>
            <a:off x="852612" y="3427760"/>
            <a:ext cx="1847180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СоРАН</a:t>
            </a:r>
            <a:endParaRPr lang="ru-RU" altLang="ru-RU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9522" name="Rectangle 102"/>
          <p:cNvSpPr>
            <a:spLocks noChangeArrowheads="1"/>
          </p:cNvSpPr>
          <p:nvPr/>
        </p:nvSpPr>
        <p:spPr bwMode="auto">
          <a:xfrm>
            <a:off x="852612" y="1270348"/>
            <a:ext cx="1847180" cy="1222376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Наименование академии (регионального отделения)</a:t>
            </a:r>
            <a:endParaRPr lang="ru-RU" altLang="ru-RU" b="1" dirty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19523" name="Rectangle 104"/>
          <p:cNvSpPr>
            <a:spLocks noChangeArrowheads="1"/>
          </p:cNvSpPr>
          <p:nvPr/>
        </p:nvSpPr>
        <p:spPr bwMode="auto">
          <a:xfrm>
            <a:off x="395536" y="5589240"/>
            <a:ext cx="8567737" cy="792510"/>
          </a:xfrm>
          <a:prstGeom prst="rect">
            <a:avLst/>
          </a:prstGeom>
          <a:solidFill>
            <a:srgbClr val="C0C0C0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200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* Информация</a:t>
            </a:r>
            <a:r>
              <a:rPr lang="ru-RU" altLang="ru-RU" sz="1200" dirty="0">
                <a:solidFill>
                  <a:srgbClr val="333399"/>
                </a:solidFill>
                <a:latin typeface="Arial Narrow" pitchFamily="34" charset="0"/>
              </a:rPr>
              <a:t>, полученная </a:t>
            </a:r>
            <a:r>
              <a:rPr lang="ru-RU" altLang="ru-RU" sz="1200" dirty="0" smtClean="0">
                <a:solidFill>
                  <a:srgbClr val="333399"/>
                </a:solidFill>
                <a:latin typeface="Arial Narrow" pitchFamily="34" charset="0"/>
              </a:rPr>
              <a:t>Минфином России в рамках мониторинга реализации Федерального закона № 83-ФЗ от государственных академий наук, </a:t>
            </a:r>
            <a:r>
              <a:rPr lang="ru-RU" altLang="ru-RU" sz="1200" dirty="0">
                <a:solidFill>
                  <a:srgbClr val="333399"/>
                </a:solidFill>
                <a:latin typeface="Arial Narrow" pitchFamily="34" charset="0"/>
              </a:rPr>
              <a:t>по состоянию на </a:t>
            </a:r>
            <a:r>
              <a:rPr lang="ru-RU" altLang="ru-RU" sz="1200" dirty="0" smtClean="0">
                <a:solidFill>
                  <a:srgbClr val="333399"/>
                </a:solidFill>
                <a:latin typeface="Arial Narrow" pitchFamily="34" charset="0"/>
              </a:rPr>
              <a:t>01.06.2013</a:t>
            </a:r>
          </a:p>
          <a:p>
            <a:pPr algn="just"/>
            <a:r>
              <a:rPr lang="ru-RU" altLang="ru-RU" sz="1200" dirty="0" smtClean="0">
                <a:solidFill>
                  <a:srgbClr val="333399"/>
                </a:solidFill>
                <a:latin typeface="Arial Narrow" pitchFamily="34" charset="0"/>
              </a:rPr>
              <a:t>** Согласно распоряжениям Правительства РФ об утверждении перечня организаций, подведомственных государственным академиям наук (последние изменения вносились по РАН в 2011 году, по РАМН и РАСХН в 2010 году) </a:t>
            </a:r>
            <a:endParaRPr lang="ru-RU" altLang="ru-RU" sz="1200" dirty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69" name="Rectangle 102"/>
          <p:cNvSpPr>
            <a:spLocks noChangeArrowheads="1"/>
          </p:cNvSpPr>
          <p:nvPr/>
        </p:nvSpPr>
        <p:spPr bwMode="auto">
          <a:xfrm>
            <a:off x="2805509" y="1270520"/>
            <a:ext cx="1838076" cy="1222376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Федеральные государственные бюджетные учреждения*</a:t>
            </a:r>
            <a:endParaRPr lang="ru-RU" altLang="ru-RU" b="1" dirty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2805509" y="4294361"/>
            <a:ext cx="1838077" cy="358775"/>
          </a:xfrm>
          <a:prstGeom prst="rect">
            <a:avLst/>
          </a:prstGeom>
          <a:solidFill>
            <a:srgbClr val="CC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64</a:t>
            </a:r>
            <a:endParaRPr lang="ru-RU" altLang="ru-RU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852612" y="4294361"/>
            <a:ext cx="1847180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РАМН</a:t>
            </a: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2805509" y="4726409"/>
            <a:ext cx="1838077" cy="358775"/>
          </a:xfrm>
          <a:prstGeom prst="rect">
            <a:avLst/>
          </a:prstGeom>
          <a:solidFill>
            <a:srgbClr val="CC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258</a:t>
            </a:r>
          </a:p>
        </p:txBody>
      </p:sp>
      <p:sp>
        <p:nvSpPr>
          <p:cNvPr id="73" name="Rectangle 60"/>
          <p:cNvSpPr>
            <a:spLocks noChangeArrowheads="1"/>
          </p:cNvSpPr>
          <p:nvPr/>
        </p:nvSpPr>
        <p:spPr bwMode="auto">
          <a:xfrm>
            <a:off x="852612" y="4726409"/>
            <a:ext cx="1847180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>
                <a:solidFill>
                  <a:schemeClr val="tx2"/>
                </a:solidFill>
                <a:latin typeface="Arial Narrow" panose="020B0606020202030204" pitchFamily="34" charset="0"/>
              </a:rPr>
              <a:t>РАСХН</a:t>
            </a:r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2805509" y="5158457"/>
            <a:ext cx="1838077" cy="358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821</a:t>
            </a:r>
            <a:endParaRPr lang="ru-RU" alt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5" name="Rectangle 60"/>
          <p:cNvSpPr>
            <a:spLocks noChangeArrowheads="1"/>
          </p:cNvSpPr>
          <p:nvPr/>
        </p:nvSpPr>
        <p:spPr bwMode="auto">
          <a:xfrm>
            <a:off x="852612" y="5158457"/>
            <a:ext cx="1847180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r"/>
            <a:r>
              <a:rPr lang="ru-RU" alt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ИТОГО:</a:t>
            </a:r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4713212" y="3857973"/>
            <a:ext cx="1838077" cy="358775"/>
          </a:xfrm>
          <a:prstGeom prst="rect">
            <a:avLst/>
          </a:prstGeom>
          <a:solidFill>
            <a:srgbClr val="CC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dirty="0" smtClean="0">
                <a:solidFill>
                  <a:schemeClr val="accent2"/>
                </a:solidFill>
                <a:latin typeface="Arial Narrow" pitchFamily="34" charset="0"/>
              </a:rPr>
              <a:t>1</a:t>
            </a:r>
            <a:endParaRPr lang="ru-RU" altLang="ru-RU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77" name="Rectangle 12"/>
          <p:cNvSpPr>
            <a:spLocks noChangeArrowheads="1"/>
          </p:cNvSpPr>
          <p:nvPr/>
        </p:nvSpPr>
        <p:spPr bwMode="auto">
          <a:xfrm>
            <a:off x="4713212" y="3426173"/>
            <a:ext cx="1838077" cy="358775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9</a:t>
            </a:r>
            <a:endParaRPr lang="ru-RU" altLang="ru-RU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78" name="Rectangle 15"/>
          <p:cNvSpPr>
            <a:spLocks noChangeArrowheads="1"/>
          </p:cNvSpPr>
          <p:nvPr/>
        </p:nvSpPr>
        <p:spPr bwMode="auto">
          <a:xfrm>
            <a:off x="4713212" y="2995960"/>
            <a:ext cx="1838077" cy="358775"/>
          </a:xfrm>
          <a:prstGeom prst="rect">
            <a:avLst/>
          </a:prstGeom>
          <a:solidFill>
            <a:srgbClr val="CC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dirty="0" smtClean="0">
                <a:solidFill>
                  <a:schemeClr val="accent2"/>
                </a:solidFill>
                <a:latin typeface="Arial Narrow" pitchFamily="34" charset="0"/>
              </a:rPr>
              <a:t>5</a:t>
            </a:r>
            <a:endParaRPr lang="ru-RU" altLang="ru-RU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79" name="Rectangle 18"/>
          <p:cNvSpPr>
            <a:spLocks noChangeArrowheads="1"/>
          </p:cNvSpPr>
          <p:nvPr/>
        </p:nvSpPr>
        <p:spPr bwMode="auto">
          <a:xfrm>
            <a:off x="4713212" y="2562573"/>
            <a:ext cx="1838076" cy="358775"/>
          </a:xfrm>
          <a:prstGeom prst="rect">
            <a:avLst/>
          </a:prstGeom>
          <a:solidFill>
            <a:srgbClr val="CC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22</a:t>
            </a:r>
            <a:endParaRPr lang="ru-RU" altLang="ru-RU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83" name="Rectangle 102"/>
          <p:cNvSpPr>
            <a:spLocks noChangeArrowheads="1"/>
          </p:cNvSpPr>
          <p:nvPr/>
        </p:nvSpPr>
        <p:spPr bwMode="auto">
          <a:xfrm>
            <a:off x="4713212" y="1270520"/>
            <a:ext cx="1838076" cy="1222376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Федеральные государственные унитарные предприятия**</a:t>
            </a:r>
            <a:endParaRPr lang="ru-RU" altLang="ru-RU" b="1" dirty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4713212" y="4294361"/>
            <a:ext cx="1838077" cy="358775"/>
          </a:xfrm>
          <a:prstGeom prst="rect">
            <a:avLst/>
          </a:prstGeom>
          <a:solidFill>
            <a:srgbClr val="CC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5</a:t>
            </a:r>
            <a:endParaRPr lang="ru-RU" altLang="ru-RU" dirty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4713212" y="4726409"/>
            <a:ext cx="1838077" cy="358775"/>
          </a:xfrm>
          <a:prstGeom prst="rect">
            <a:avLst/>
          </a:prstGeom>
          <a:solidFill>
            <a:srgbClr val="CC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139</a:t>
            </a:r>
            <a:endParaRPr lang="ru-RU" altLang="ru-RU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4713212" y="5158457"/>
            <a:ext cx="1838077" cy="358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211</a:t>
            </a:r>
            <a:endParaRPr lang="ru-RU" alt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7" name="Rectangle 9"/>
          <p:cNvSpPr>
            <a:spLocks noChangeArrowheads="1"/>
          </p:cNvSpPr>
          <p:nvPr/>
        </p:nvSpPr>
        <p:spPr bwMode="auto">
          <a:xfrm>
            <a:off x="6622355" y="3857973"/>
            <a:ext cx="1838077" cy="358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54</a:t>
            </a:r>
          </a:p>
        </p:txBody>
      </p:sp>
      <p:sp>
        <p:nvSpPr>
          <p:cNvPr id="88" name="Rectangle 12"/>
          <p:cNvSpPr>
            <a:spLocks noChangeArrowheads="1"/>
          </p:cNvSpPr>
          <p:nvPr/>
        </p:nvSpPr>
        <p:spPr bwMode="auto">
          <a:xfrm>
            <a:off x="6622355" y="3426173"/>
            <a:ext cx="1838077" cy="358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120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6622355" y="2995960"/>
            <a:ext cx="1838077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48</a:t>
            </a:r>
          </a:p>
        </p:txBody>
      </p:sp>
      <p:sp>
        <p:nvSpPr>
          <p:cNvPr id="90" name="Rectangle 18"/>
          <p:cNvSpPr>
            <a:spLocks noChangeArrowheads="1"/>
          </p:cNvSpPr>
          <p:nvPr/>
        </p:nvSpPr>
        <p:spPr bwMode="auto">
          <a:xfrm>
            <a:off x="6622355" y="2562573"/>
            <a:ext cx="1838076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318</a:t>
            </a:r>
            <a:endParaRPr lang="ru-RU" altLang="ru-RU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Rectangle 102"/>
          <p:cNvSpPr>
            <a:spLocks noChangeArrowheads="1"/>
          </p:cNvSpPr>
          <p:nvPr/>
        </p:nvSpPr>
        <p:spPr bwMode="auto">
          <a:xfrm>
            <a:off x="6622355" y="1270520"/>
            <a:ext cx="1838076" cy="1222376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ИТОГО:</a:t>
            </a:r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6622355" y="4294361"/>
            <a:ext cx="1838077" cy="358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66</a:t>
            </a:r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Rectangle 9"/>
          <p:cNvSpPr>
            <a:spLocks noChangeArrowheads="1"/>
          </p:cNvSpPr>
          <p:nvPr/>
        </p:nvSpPr>
        <p:spPr bwMode="auto">
          <a:xfrm>
            <a:off x="6622355" y="4726409"/>
            <a:ext cx="1838077" cy="358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424</a:t>
            </a:r>
          </a:p>
        </p:txBody>
      </p:sp>
      <p:sp>
        <p:nvSpPr>
          <p:cNvPr id="94" name="Rectangle 9"/>
          <p:cNvSpPr>
            <a:spLocks noChangeArrowheads="1"/>
          </p:cNvSpPr>
          <p:nvPr/>
        </p:nvSpPr>
        <p:spPr bwMode="auto">
          <a:xfrm>
            <a:off x="6622355" y="5158457"/>
            <a:ext cx="1838077" cy="358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1032</a:t>
            </a:r>
            <a:endParaRPr lang="ru-RU" alt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40" name="Rectangle 63"/>
          <p:cNvSpPr>
            <a:spLocks noChangeArrowheads="1"/>
          </p:cNvSpPr>
          <p:nvPr/>
        </p:nvSpPr>
        <p:spPr bwMode="auto">
          <a:xfrm>
            <a:off x="852612" y="2562572"/>
            <a:ext cx="1847180" cy="358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РАН</a:t>
            </a:r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2805509" y="5158456"/>
            <a:ext cx="1838077" cy="358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821</a:t>
            </a:r>
            <a:endParaRPr lang="ru-RU" alt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4713212" y="5158456"/>
            <a:ext cx="1838077" cy="358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211</a:t>
            </a:r>
            <a:endParaRPr lang="ru-RU" alt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6622355" y="4294360"/>
            <a:ext cx="1838077" cy="358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66</a:t>
            </a:r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6622355" y="4726408"/>
            <a:ext cx="1838077" cy="358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>
                <a:solidFill>
                  <a:srgbClr val="333399"/>
                </a:solidFill>
                <a:latin typeface="Arial Narrow" panose="020B0606020202030204" pitchFamily="34" charset="0"/>
              </a:rPr>
              <a:t>424</a:t>
            </a: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6622355" y="5158456"/>
            <a:ext cx="1838077" cy="358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1032</a:t>
            </a:r>
            <a:endParaRPr lang="ru-RU" alt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6622355" y="3828305"/>
            <a:ext cx="1838077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55</a:t>
            </a:r>
            <a:endParaRPr lang="ru-RU" altLang="ru-RU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6622355" y="3396505"/>
            <a:ext cx="1838077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121</a:t>
            </a:r>
            <a:endParaRPr lang="ru-RU" altLang="ru-RU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Rectangle 63"/>
          <p:cNvSpPr>
            <a:spLocks noChangeArrowheads="1"/>
          </p:cNvSpPr>
          <p:nvPr/>
        </p:nvSpPr>
        <p:spPr bwMode="auto">
          <a:xfrm>
            <a:off x="852612" y="2532904"/>
            <a:ext cx="1847180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РАН</a:t>
            </a: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2805509" y="5128788"/>
            <a:ext cx="1838077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827</a:t>
            </a:r>
            <a:endParaRPr lang="ru-RU" alt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4713212" y="5128788"/>
            <a:ext cx="1838077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181</a:t>
            </a:r>
            <a:endParaRPr lang="ru-RU" alt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6622355" y="4264692"/>
            <a:ext cx="1838077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69</a:t>
            </a:r>
            <a:endParaRPr lang="ru-RU" alt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6622355" y="4696740"/>
            <a:ext cx="1838077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smtClean="0">
                <a:solidFill>
                  <a:schemeClr val="tx2"/>
                </a:solidFill>
                <a:latin typeface="Arial Narrow" panose="020B0606020202030204" pitchFamily="34" charset="0"/>
              </a:rPr>
              <a:t>397</a:t>
            </a:r>
            <a:endParaRPr lang="ru-RU" altLang="ru-RU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6622355" y="5128788"/>
            <a:ext cx="1838077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1008</a:t>
            </a:r>
            <a:endParaRPr lang="ru-RU" alt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 bwMode="auto">
          <a:xfrm>
            <a:off x="0" y="0"/>
            <a:ext cx="9144000" cy="504056"/>
          </a:xfrm>
          <a:prstGeom prst="rect">
            <a:avLst/>
          </a:prstGeom>
          <a:solidFill>
            <a:srgbClr val="403A9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rPr>
              <a:t>Федеральное агентство научных организаций</a:t>
            </a: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79263" y="1124744"/>
            <a:ext cx="8785225" cy="5616624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t"/>
          <a:lstStyle>
            <a:lvl1pPr marL="609600" indent="-609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ts val="600"/>
              </a:spcBef>
            </a:pPr>
            <a:endParaRPr lang="ru-RU" altLang="ru-RU" sz="1600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altLang="ru-RU" sz="1600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0466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</a:pPr>
            <a:r>
              <a:rPr lang="ru-RU" altLang="ru-RU" sz="2400" b="1" dirty="0">
                <a:solidFill>
                  <a:srgbClr val="514185"/>
                </a:solidFill>
                <a:latin typeface="Arial Narrow" pitchFamily="34" charset="0"/>
              </a:rPr>
              <a:t>Ведомственный перечень государственных услуг </a:t>
            </a:r>
            <a:r>
              <a:rPr lang="ru-RU" sz="2400" b="1" dirty="0">
                <a:solidFill>
                  <a:srgbClr val="514185"/>
                </a:solidFill>
                <a:latin typeface="Arial Narrow" pitchFamily="34" charset="0"/>
              </a:rPr>
              <a:t>и </a:t>
            </a:r>
            <a:r>
              <a:rPr lang="ru-RU" sz="2400" b="1" dirty="0" smtClean="0">
                <a:solidFill>
                  <a:srgbClr val="514185"/>
                </a:solidFill>
                <a:latin typeface="Arial Narrow" pitchFamily="34" charset="0"/>
              </a:rPr>
              <a:t>работ и государственные задания на их оказание и выполнение</a:t>
            </a:r>
            <a:endParaRPr lang="ru-RU" sz="2400" b="1" dirty="0">
              <a:solidFill>
                <a:srgbClr val="514185"/>
              </a:solidFill>
              <a:latin typeface="Arial Narrow" pitchFamily="34" charset="0"/>
            </a:endParaRPr>
          </a:p>
        </p:txBody>
      </p:sp>
      <p:sp>
        <p:nvSpPr>
          <p:cNvPr id="6" name="Rectangle 102"/>
          <p:cNvSpPr>
            <a:spLocks noChangeArrowheads="1"/>
          </p:cNvSpPr>
          <p:nvPr/>
        </p:nvSpPr>
        <p:spPr bwMode="auto">
          <a:xfrm>
            <a:off x="323528" y="1196752"/>
            <a:ext cx="2664296" cy="576064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Ведомственный перечень РАН</a:t>
            </a:r>
            <a:endParaRPr lang="ru-RU" altLang="ru-RU" sz="1600" b="1" dirty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3131840" y="1196753"/>
            <a:ext cx="2880320" cy="576064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Ведомственный перечень РАМН</a:t>
            </a:r>
            <a:endParaRPr lang="ru-RU" altLang="ru-RU" sz="1600" b="1" dirty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8" name="Rectangle 102"/>
          <p:cNvSpPr>
            <a:spLocks noChangeArrowheads="1"/>
          </p:cNvSpPr>
          <p:nvPr/>
        </p:nvSpPr>
        <p:spPr bwMode="auto">
          <a:xfrm>
            <a:off x="6156176" y="1196752"/>
            <a:ext cx="2664296" cy="576064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Ведомственный перечень РАСХН</a:t>
            </a:r>
            <a:endParaRPr lang="ru-RU" altLang="ru-RU" sz="1600" b="1" dirty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1655676" y="1988840"/>
            <a:ext cx="5832648" cy="360040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sz="1400" b="1" dirty="0">
                <a:solidFill>
                  <a:srgbClr val="333399"/>
                </a:solidFill>
                <a:latin typeface="Arial Narrow" panose="020B0606020202030204" pitchFamily="34" charset="0"/>
              </a:rPr>
              <a:t>Проект ведомственного перечня ФАНО</a:t>
            </a:r>
          </a:p>
        </p:txBody>
      </p:sp>
      <p:cxnSp>
        <p:nvCxnSpPr>
          <p:cNvPr id="4" name="Прямая со стрелкой 3"/>
          <p:cNvCxnSpPr>
            <a:stCxn id="6" idx="2"/>
            <a:endCxn id="9" idx="0"/>
          </p:cNvCxnSpPr>
          <p:nvPr/>
        </p:nvCxnSpPr>
        <p:spPr bwMode="auto">
          <a:xfrm>
            <a:off x="1655676" y="1772816"/>
            <a:ext cx="2916324" cy="216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>
            <a:stCxn id="8" idx="2"/>
            <a:endCxn id="9" idx="0"/>
          </p:cNvCxnSpPr>
          <p:nvPr/>
        </p:nvCxnSpPr>
        <p:spPr bwMode="auto">
          <a:xfrm flipH="1">
            <a:off x="4572000" y="1772816"/>
            <a:ext cx="2916324" cy="216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>
            <a:stCxn id="7" idx="2"/>
            <a:endCxn id="9" idx="0"/>
          </p:cNvCxnSpPr>
          <p:nvPr/>
        </p:nvCxnSpPr>
        <p:spPr bwMode="auto">
          <a:xfrm>
            <a:off x="4572000" y="1772817"/>
            <a:ext cx="0" cy="2160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Прямая со стрелкой 21"/>
          <p:cNvCxnSpPr>
            <a:stCxn id="9" idx="2"/>
          </p:cNvCxnSpPr>
          <p:nvPr/>
        </p:nvCxnSpPr>
        <p:spPr bwMode="auto">
          <a:xfrm flipH="1">
            <a:off x="4571875" y="2348880"/>
            <a:ext cx="125" cy="1800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63"/>
          <p:cNvSpPr>
            <a:spLocks noChangeArrowheads="1"/>
          </p:cNvSpPr>
          <p:nvPr/>
        </p:nvSpPr>
        <p:spPr bwMode="auto">
          <a:xfrm>
            <a:off x="1655676" y="2564904"/>
            <a:ext cx="5832648" cy="360040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sz="1400" b="1" dirty="0">
                <a:solidFill>
                  <a:srgbClr val="333399"/>
                </a:solidFill>
                <a:latin typeface="Arial Narrow" panose="020B0606020202030204" pitchFamily="34" charset="0"/>
              </a:rPr>
              <a:t>Государственные задания подведомственным учреждениям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9263" y="3942923"/>
            <a:ext cx="87852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Форма </a:t>
            </a:r>
            <a:r>
              <a:rPr lang="ru-RU" sz="14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госзадания</a:t>
            </a:r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утверждена постановлением </a:t>
            </a:r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Правительства РФ от 02.09.2010 </a:t>
            </a:r>
            <a:r>
              <a:rPr lang="en-US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 671</a:t>
            </a:r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примерная форма соглашения о предоставлении субсидии - совместным приказом Минфина России и Минэкономразвития России </a:t>
            </a:r>
            <a:r>
              <a:rPr lang="ru-RU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от </a:t>
            </a:r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29.10.2010 N 138н/528</a:t>
            </a:r>
          </a:p>
          <a:p>
            <a:pPr indent="268288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госзадание</a:t>
            </a:r>
            <a:r>
              <a:rPr lang="ru-RU" sz="1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включаются работы и услуги из проекта ведомственного перечня ФАНО. При наличии в перечне нескольких показателей объема услуги (работы), учреждение самостоятельно выбирает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любой</a:t>
            </a:r>
            <a:r>
              <a:rPr lang="ru-RU" sz="1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из предложенных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Приложением к </a:t>
            </a:r>
            <a:r>
              <a:rPr lang="ru-RU" sz="14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госзаданию</a:t>
            </a:r>
            <a:r>
              <a:rPr lang="ru-RU" sz="1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 научных учреждений может быть план НИР</a:t>
            </a:r>
          </a:p>
          <a:p>
            <a:pPr indent="2667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33399"/>
                </a:solidFill>
                <a:latin typeface="Arial Narrow" panose="020B0606020202030204" pitchFamily="34" charset="0"/>
              </a:rPr>
              <a:t>Проекты </a:t>
            </a:r>
            <a:r>
              <a:rPr lang="ru-RU" sz="14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госзаданий</a:t>
            </a:r>
            <a:r>
              <a:rPr lang="ru-RU" sz="1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на 2014-2016 годы по </a:t>
            </a:r>
            <a:r>
              <a:rPr lang="ru-RU" sz="1400" b="1" dirty="0">
                <a:solidFill>
                  <a:srgbClr val="333399"/>
                </a:solidFill>
                <a:latin typeface="Arial Narrow" panose="020B0606020202030204" pitchFamily="34" charset="0"/>
              </a:rPr>
              <a:t>всем учреждениям, передаваемым в ведение </a:t>
            </a:r>
            <a:r>
              <a:rPr lang="ru-RU" sz="1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ФАНО, </a:t>
            </a:r>
            <a:r>
              <a:rPr lang="ru-RU" sz="1400" b="1" dirty="0">
                <a:solidFill>
                  <a:srgbClr val="333399"/>
                </a:solidFill>
                <a:latin typeface="Arial Narrow" panose="020B0606020202030204" pitchFamily="34" charset="0"/>
              </a:rPr>
              <a:t>формирует и представляет в ФАНО Российская академия наук</a:t>
            </a:r>
          </a:p>
          <a:p>
            <a:pPr indent="2667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Госзадание</a:t>
            </a:r>
            <a:r>
              <a:rPr lang="ru-RU" sz="1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должно быть утверждено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течение 1 месяца</a:t>
            </a:r>
            <a:r>
              <a:rPr lang="ru-RU" sz="1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со дня официального опубликования Федерального закона о федеральном бюджете на 2014-2016 годы, после чего оно </a:t>
            </a:r>
            <a:r>
              <a:rPr lang="ru-RU" sz="1400" b="1" dirty="0">
                <a:solidFill>
                  <a:srgbClr val="333399"/>
                </a:solidFill>
                <a:latin typeface="Arial Narrow" panose="020B0606020202030204" pitchFamily="34" charset="0"/>
              </a:rPr>
              <a:t>должно быть </a:t>
            </a:r>
            <a:r>
              <a:rPr lang="ru-RU" sz="16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размещено на сайте </a:t>
            </a: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www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bus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r>
              <a:rPr lang="en-US" sz="1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gov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r>
              <a:rPr lang="en-US" sz="1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ru</a:t>
            </a:r>
            <a:endParaRPr lang="ru-RU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Rectangle 63"/>
          <p:cNvSpPr>
            <a:spLocks noChangeArrowheads="1"/>
          </p:cNvSpPr>
          <p:nvPr/>
        </p:nvSpPr>
        <p:spPr bwMode="auto">
          <a:xfrm>
            <a:off x="1655676" y="3140968"/>
            <a:ext cx="5832647" cy="648072"/>
          </a:xfrm>
          <a:prstGeom prst="rect">
            <a:avLst/>
          </a:prstGeom>
          <a:solidFill>
            <a:srgbClr val="CCCCFF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12" tIns="45706" rIns="91412" bIns="45706" anchor="ctr"/>
          <a:lstStyle/>
          <a:p>
            <a:pPr algn="ctr"/>
            <a:r>
              <a:rPr lang="ru-RU" altLang="ru-RU" sz="1400" b="1">
                <a:solidFill>
                  <a:srgbClr val="333399"/>
                </a:solidFill>
                <a:latin typeface="Arial Narrow" panose="020B0606020202030204" pitchFamily="34" charset="0"/>
              </a:rPr>
              <a:t>Соглашения </a:t>
            </a:r>
            <a:r>
              <a:rPr lang="ru-RU" altLang="ru-RU" sz="1400" b="1" dirty="0">
                <a:solidFill>
                  <a:srgbClr val="333399"/>
                </a:solidFill>
                <a:latin typeface="Arial Narrow" panose="020B0606020202030204" pitchFamily="34" charset="0"/>
              </a:rPr>
              <a:t>о предоставлении субсидии на финансовое обеспечение выполнения государственного задания</a:t>
            </a:r>
          </a:p>
        </p:txBody>
      </p:sp>
      <p:cxnSp>
        <p:nvCxnSpPr>
          <p:cNvPr id="95" name="Прямая со стрелкой 94"/>
          <p:cNvCxnSpPr/>
          <p:nvPr/>
        </p:nvCxnSpPr>
        <p:spPr bwMode="auto">
          <a:xfrm>
            <a:off x="4572000" y="2924944"/>
            <a:ext cx="0" cy="216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E489-C310-44AE-A5E8-1CE22FAB2DE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1964</Words>
  <Application>Microsoft Office PowerPoint</Application>
  <PresentationFormat>Экран (4:3)</PresentationFormat>
  <Paragraphs>453</Paragraphs>
  <Slides>21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OEM</cp:lastModifiedBy>
  <cp:revision>61</cp:revision>
  <cp:lastPrinted>2013-12-16T17:36:29Z</cp:lastPrinted>
  <dcterms:created xsi:type="dcterms:W3CDTF">2013-12-05T20:09:55Z</dcterms:created>
  <dcterms:modified xsi:type="dcterms:W3CDTF">2013-12-24T10:35:06Z</dcterms:modified>
</cp:coreProperties>
</file>